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_rels/notesSlide23.xml.rels" ContentType="application/vnd.openxmlformats-package.relationships+xml"/>
  <Override PartName="/ppt/notesSlides/_rels/notesSlide16.xml.rels" ContentType="application/vnd.openxmlformats-package.relationships+xml"/>
  <Override PartName="/ppt/notesSlides/_rels/notesSlide17.xml.rels" ContentType="application/vnd.openxmlformats-package.relationships+xml"/>
  <Override PartName="/ppt/notesSlides/_rels/notesSlide28.xml.rels" ContentType="application/vnd.openxmlformats-package.relationships+xml"/>
  <Override PartName="/ppt/notesSlides/_rels/notesSlide15.xml.rels" ContentType="application/vnd.openxmlformats-package.relationships+xml"/>
  <Override PartName="/ppt/notesSlides/_rels/notesSlide13.xml.rels" ContentType="application/vnd.openxmlformats-package.relationships+xml"/>
  <Override PartName="/ppt/notesSlides/_rels/notesSlide6.xml.rels" ContentType="application/vnd.openxmlformats-package.relationships+xml"/>
  <Override PartName="/ppt/notesSlides/_rels/notesSlide1.xml.rels" ContentType="application/vnd.openxmlformats-package.relationships+xml"/>
  <Override PartName="/ppt/notesSlides/notesSlide17.xml" ContentType="application/vnd.openxmlformats-officedocument.presentationml.notesSlide+xml"/>
  <Override PartName="/ppt/notesSlides/notesSlide23.xml" ContentType="application/vnd.openxmlformats-officedocument.presentationml.notesSlide+xml"/>
  <Override PartName="/ppt/_rels/presentation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39.xml.rels" ContentType="application/vnd.openxmlformats-package.relationships+xml"/>
  <Override PartName="/ppt/slideLayouts/slideLayout2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5.xml" ContentType="application/vnd.openxmlformats-officedocument.presentationml.slideLayout+xml"/>
  <Override PartName="/ppt/media/image28.tif" ContentType="image/tiff"/>
  <Override PartName="/ppt/media/image25.png" ContentType="image/png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20.tif" ContentType="image/tiff"/>
  <Override PartName="/ppt/media/image17.png" ContentType="image/png"/>
  <Override PartName="/ppt/media/image4.tif" ContentType="image/tiff"/>
  <Override PartName="/ppt/media/image27.tif" ContentType="image/tiff"/>
  <Override PartName="/ppt/media/image13.png" ContentType="image/png"/>
  <Override PartName="/ppt/media/image29.tif" ContentType="image/tiff"/>
  <Override PartName="/ppt/media/image36.tif" ContentType="image/tiff"/>
  <Override PartName="/ppt/media/image6.tif" ContentType="image/tiff"/>
  <Override PartName="/ppt/media/image11.png" ContentType="image/png"/>
  <Override PartName="/ppt/media/image9.tif" ContentType="image/tiff"/>
  <Override PartName="/ppt/media/image10.png" ContentType="image/png"/>
  <Override PartName="/ppt/media/image8.tif" ContentType="image/tiff"/>
  <Override PartName="/ppt/media/image30.tif" ContentType="image/tiff"/>
  <Override PartName="/ppt/media/image34.png" ContentType="image/png"/>
  <Override PartName="/ppt/media/image35.tif" ContentType="image/tiff"/>
  <Override PartName="/ppt/media/image12.png" ContentType="image/png"/>
  <Override PartName="/ppt/media/image37.tif" ContentType="image/tiff"/>
  <Override PartName="/ppt/media/image14.png" ContentType="image/png"/>
  <Override PartName="/ppt/media/image7.png" ContentType="image/png"/>
  <Override PartName="/ppt/media/image33.tif" ContentType="image/tiff"/>
  <Override PartName="/ppt/media/image3.tif" ContentType="image/tiff"/>
  <Override PartName="/ppt/media/image26.tif" ContentType="image/tiff"/>
  <Override PartName="/ppt/media/image32.tif" ContentType="image/tiff"/>
  <Override PartName="/ppt/media/image2.tif" ContentType="image/tiff"/>
  <Override PartName="/ppt/media/image5.png" ContentType="image/png"/>
  <Override PartName="/ppt/media/image31.tif" ContentType="image/tiff"/>
  <Override PartName="/ppt/media/image1.tif" ContentType="image/tiff"/>
  <Override PartName="/ppt/media/image24.tif" ContentType="image/tiff"/>
  <Override PartName="/ppt/media/image18.jpeg" ContentType="image/jpeg"/>
  <Override PartName="/ppt/media/image15.png" ContentType="image/png"/>
  <Override PartName="/ppt/media/image16.png" ContentType="image/png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3.xml" ContentType="application/vnd.openxmlformats-officedocument.presentationml.slide+xml"/>
  <Override PartName="/ppt/slides/_rels/slide23.xml.rels" ContentType="application/vnd.openxmlformats-package.relationships+xml"/>
  <Override PartName="/ppt/slides/_rels/slide14.xml.rels" ContentType="application/vnd.openxmlformats-package.relationships+xml"/>
  <Override PartName="/ppt/slides/_rels/slide30.xml.rels" ContentType="application/vnd.openxmlformats-package.relationships+xml"/>
  <Override PartName="/ppt/slides/_rels/slide29.xml.rels" ContentType="application/vnd.openxmlformats-package.relationships+xml"/>
  <Override PartName="/ppt/slides/_rels/slide6.xml.rels" ContentType="application/vnd.openxmlformats-package.relationships+xml"/>
  <Override PartName="/ppt/slides/_rels/slide34.xml.rels" ContentType="application/vnd.openxmlformats-package.relationships+xml"/>
  <Override PartName="/ppt/slides/_rels/slide20.xml.rels" ContentType="application/vnd.openxmlformats-package.relationships+xml"/>
  <Override PartName="/ppt/slides/_rels/slide35.xml.rels" ContentType="application/vnd.openxmlformats-package.relationships+xml"/>
  <Override PartName="/ppt/slides/_rels/slide1.xml.rels" ContentType="application/vnd.openxmlformats-package.relationships+xml"/>
  <Override PartName="/ppt/slides/_rels/slide7.xml.rels" ContentType="application/vnd.openxmlformats-package.relationships+xml"/>
  <Override PartName="/ppt/slides/_rels/slide16.xml.rels" ContentType="application/vnd.openxmlformats-package.relationships+xml"/>
  <Override PartName="/ppt/slides/_rels/slide32.xml.rels" ContentType="application/vnd.openxmlformats-package.relationships+xml"/>
  <Override PartName="/ppt/slides/_rels/slide10.xml.rels" ContentType="application/vnd.openxmlformats-package.relationships+xml"/>
  <Override PartName="/ppt/slides/_rels/slide25.xml.rels" ContentType="application/vnd.openxmlformats-package.relationships+xml"/>
  <Override PartName="/ppt/slides/_rels/slide15.xml.rels" ContentType="application/vnd.openxmlformats-package.relationships+xml"/>
  <Override PartName="/ppt/slides/_rels/slide31.xml.rels" ContentType="application/vnd.openxmlformats-package.relationships+xml"/>
  <Override PartName="/ppt/slides/_rels/slide24.xml.rels" ContentType="application/vnd.openxmlformats-package.relationships+xml"/>
  <Override PartName="/ppt/slides/_rels/slide33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2.xml.rels" ContentType="application/vnd.openxmlformats-package.relationships+xml"/>
  <Override PartName="/ppt/slides/_rels/slide27.xml.rels" ContentType="application/vnd.openxmlformats-package.relationships+xml"/>
  <Override PartName="/ppt/slides/_rels/slide8.xml.rels" ContentType="application/vnd.openxmlformats-package.relationships+xml"/>
  <Override PartName="/ppt/slides/_rels/slide21.xml.rels" ContentType="application/vnd.openxmlformats-package.relationships+xml"/>
  <Override PartName="/ppt/slides/_rels/slide26.xml.rels" ContentType="application/vnd.openxmlformats-package.relationships+xml"/>
  <Override PartName="/ppt/slides/_rels/slide11.xml.rels" ContentType="application/vnd.openxmlformats-package.relationships+xml"/>
  <Override PartName="/ppt/slides/_rels/slide17.xml.rels" ContentType="application/vnd.openxmlformats-package.relationships+xml"/>
  <Override PartName="/ppt/slides/_rels/slide12.xml.rels" ContentType="application/vnd.openxmlformats-package.relationships+xml"/>
  <Override PartName="/ppt/slides/_rels/slide18.xml.rels" ContentType="application/vnd.openxmlformats-package.relationships+xml"/>
  <Override PartName="/ppt/slides/_rels/slide13.xml.rels" ContentType="application/vnd.openxmlformats-package.relationships+xml"/>
  <Override PartName="/ppt/slides/_rels/slide19.xml.rels" ContentType="application/vnd.openxmlformats-package.relationships+xml"/>
  <Override PartName="/ppt/slides/_rels/slide22.xml.rels" ContentType="application/vnd.openxmlformats-package.relationships+xml"/>
  <Override PartName="/ppt/slides/_rels/slide3.xml.rels" ContentType="application/vnd.openxmlformats-package.relationships+xml"/>
  <Override PartName="/ppt/slides/_rels/slide9.xml.rels" ContentType="application/vnd.openxmlformats-package.relationships+xml"/>
  <Override PartName="/ppt/slides/_rels/slide28.xml.rels" ContentType="application/vnd.openxmlformats-package.relationships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  <Override PartName="/ppt/slides/slide33.xml" ContentType="application/vnd.openxmlformats-officedocument.presentationml.slide+xml"/>
  <Override PartName="/ppt/slides/slide8.xml" ContentType="application/vnd.openxmlformats-officedocument.presentationml.slide+xml"/>
  <Override PartName="/ppt/slides/slide11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</p:sldIdLst>
  <p:sldSz cx="9144000" cy="68580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5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move the slide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3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74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US" sz="1400" spc="-1" strike="noStrike">
                <a:latin typeface="Times New Roman"/>
              </a:rPr>
              <a:t>&lt;header&gt;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75" name="PlaceHolder 4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76" name="PlaceHolder 5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77" name="PlaceHolder 6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 algn="r"/>
            <a:fld id="{E2D6796E-4725-4FA3-99B4-89BE322D893C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
</Relationships>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
</Relationships>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
</Relationships>
</file>

<file path=ppt/notesSlides/_rels/notesSlide23.xml.rels><?xml version="1.0" encoding="UTF-8"?>
<Relationships xmlns="http://schemas.openxmlformats.org/package/2006/relationships"><Relationship Id="rId1" Type="http://schemas.openxmlformats.org/officeDocument/2006/relationships/slide" Target="../slides/slide23.xml"/><Relationship Id="rId2" Type="http://schemas.openxmlformats.org/officeDocument/2006/relationships/notesMaster" Target="../notesMasters/notesMaster1.xml"/>
</Relationships>
</file>

<file path=ppt/notesSlides/_rels/notesSlide28.xml.rels><?xml version="1.0" encoding="UTF-8"?>
<Relationships xmlns="http://schemas.openxmlformats.org/package/2006/relationships"><Relationship Id="rId1" Type="http://schemas.openxmlformats.org/officeDocument/2006/relationships/slide" Target="../slides/slide28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1640" cy="3428640"/>
          </a:xfrm>
          <a:prstGeom prst="rect">
            <a:avLst/>
          </a:prstGeom>
        </p:spPr>
      </p:sp>
      <p:sp>
        <p:nvSpPr>
          <p:cNvPr id="423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424" name="TextShape 3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B819F7BD-F259-4A4D-9EC6-86EAAB94658E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1640" cy="3428640"/>
          </a:xfrm>
          <a:prstGeom prst="rect">
            <a:avLst/>
          </a:prstGeom>
        </p:spPr>
      </p:sp>
      <p:sp>
        <p:nvSpPr>
          <p:cNvPr id="429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>
            <a:noAutofit/>
          </a:bodyPr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“</a:t>
            </a:r>
            <a:r>
              <a:rPr b="0" lang="en-US" sz="2000" spc="-1" strike="noStrike">
                <a:latin typeface="Arial"/>
              </a:rPr>
              <a:t>Sabermetrics” = “SABR” = “Society for American Baseball Research”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Peter Brand = name of character in the movie, actual name is Paul DePodesta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430" name="TextShape 3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FB2A725B-A33C-4D44-8EBA-7A5993E1B140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1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1640" cy="3428640"/>
          </a:xfrm>
          <a:prstGeom prst="rect">
            <a:avLst/>
          </a:prstGeom>
        </p:spPr>
      </p:sp>
      <p:sp>
        <p:nvSpPr>
          <p:cNvPr id="432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433" name="TextShape 3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F4839950-12C0-40DA-A689-3D81E686621F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1640" cy="3428640"/>
          </a:xfrm>
          <a:prstGeom prst="rect">
            <a:avLst/>
          </a:prstGeom>
        </p:spPr>
      </p:sp>
      <p:sp>
        <p:nvSpPr>
          <p:cNvPr id="435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436" name="TextShape 3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2C6FCC49-F2F5-4912-8248-DA5139B9F1B3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1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1640" cy="3428640"/>
          </a:xfrm>
          <a:prstGeom prst="rect">
            <a:avLst/>
          </a:prstGeom>
        </p:spPr>
      </p:sp>
      <p:sp>
        <p:nvSpPr>
          <p:cNvPr id="438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439" name="TextShape 3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04E47754-E82B-414D-838B-43E26D8510CA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2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1640" cy="3428640"/>
          </a:xfrm>
          <a:prstGeom prst="rect">
            <a:avLst/>
          </a:prstGeom>
        </p:spPr>
      </p:sp>
      <p:sp>
        <p:nvSpPr>
          <p:cNvPr id="441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>
            <a:normAutofit/>
          </a:bodyPr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do demo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442" name="TextShape 3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C8E8B644-A4EF-48AA-8E4E-B446DB74D088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2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1640" cy="3428640"/>
          </a:xfrm>
          <a:prstGeom prst="rect">
            <a:avLst/>
          </a:prstGeom>
        </p:spPr>
      </p:sp>
      <p:sp>
        <p:nvSpPr>
          <p:cNvPr id="444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>
            <a:noAutofit/>
          </a:bodyPr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Prints “4” in Python 2 and “1” (i.e., unchanged because the list comprehension scope is dead) in Python 3.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445" name="TextShape 3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CACA5EB5-0A3F-4DA2-8835-E81F55D872DC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1640" cy="3428640"/>
          </a:xfrm>
          <a:prstGeom prst="rect">
            <a:avLst/>
          </a:prstGeom>
        </p:spPr>
      </p:sp>
      <p:sp>
        <p:nvSpPr>
          <p:cNvPr id="426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427" name="TextShape 3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B90F2DEB-7337-4E12-9D47-6CF3688B4AC9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457200" y="152640"/>
            <a:ext cx="5790960" cy="137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457200" y="1752480"/>
            <a:ext cx="7619760" cy="2085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457200" y="4037040"/>
            <a:ext cx="7619760" cy="2085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457200" y="152640"/>
            <a:ext cx="5790960" cy="137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457200" y="1752480"/>
            <a:ext cx="3718080" cy="2085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4361400" y="1752480"/>
            <a:ext cx="3718080" cy="2085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 type="body"/>
          </p:nvPr>
        </p:nvSpPr>
        <p:spPr>
          <a:xfrm>
            <a:off x="457200" y="4037040"/>
            <a:ext cx="3718080" cy="2085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 type="body"/>
          </p:nvPr>
        </p:nvSpPr>
        <p:spPr>
          <a:xfrm>
            <a:off x="4361400" y="4037040"/>
            <a:ext cx="3718080" cy="2085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457200" y="152640"/>
            <a:ext cx="5790960" cy="137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457200" y="1752480"/>
            <a:ext cx="2453400" cy="2085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3"/>
          <p:cNvSpPr>
            <a:spLocks noGrp="1"/>
          </p:cNvSpPr>
          <p:nvPr>
            <p:ph type="body"/>
          </p:nvPr>
        </p:nvSpPr>
        <p:spPr>
          <a:xfrm>
            <a:off x="3033720" y="1752480"/>
            <a:ext cx="2453400" cy="2085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4"/>
          <p:cNvSpPr>
            <a:spLocks noGrp="1"/>
          </p:cNvSpPr>
          <p:nvPr>
            <p:ph type="body"/>
          </p:nvPr>
        </p:nvSpPr>
        <p:spPr>
          <a:xfrm>
            <a:off x="5610240" y="1752480"/>
            <a:ext cx="2453400" cy="2085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PlaceHolder 5"/>
          <p:cNvSpPr>
            <a:spLocks noGrp="1"/>
          </p:cNvSpPr>
          <p:nvPr>
            <p:ph type="body"/>
          </p:nvPr>
        </p:nvSpPr>
        <p:spPr>
          <a:xfrm>
            <a:off x="457200" y="4037040"/>
            <a:ext cx="2453400" cy="2085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6"/>
          <p:cNvSpPr>
            <a:spLocks noGrp="1"/>
          </p:cNvSpPr>
          <p:nvPr>
            <p:ph type="body"/>
          </p:nvPr>
        </p:nvSpPr>
        <p:spPr>
          <a:xfrm>
            <a:off x="3033720" y="4037040"/>
            <a:ext cx="2453400" cy="2085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PlaceHolder 7"/>
          <p:cNvSpPr>
            <a:spLocks noGrp="1"/>
          </p:cNvSpPr>
          <p:nvPr>
            <p:ph type="body"/>
          </p:nvPr>
        </p:nvSpPr>
        <p:spPr>
          <a:xfrm>
            <a:off x="5610240" y="4037040"/>
            <a:ext cx="2453400" cy="2085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457200" y="152640"/>
            <a:ext cx="5790960" cy="137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subTitle"/>
          </p:nvPr>
        </p:nvSpPr>
        <p:spPr>
          <a:xfrm>
            <a:off x="457200" y="1752480"/>
            <a:ext cx="7619760" cy="4373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457200" y="152640"/>
            <a:ext cx="5790960" cy="137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457200" y="1752480"/>
            <a:ext cx="7619760" cy="4373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457200" y="152640"/>
            <a:ext cx="5790960" cy="137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457200" y="1752480"/>
            <a:ext cx="3718080" cy="4373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 type="body"/>
          </p:nvPr>
        </p:nvSpPr>
        <p:spPr>
          <a:xfrm>
            <a:off x="4361400" y="1752480"/>
            <a:ext cx="3718080" cy="4373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457200" y="152640"/>
            <a:ext cx="5790960" cy="137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subTitle"/>
          </p:nvPr>
        </p:nvSpPr>
        <p:spPr>
          <a:xfrm>
            <a:off x="457200" y="152640"/>
            <a:ext cx="5790960" cy="6357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457200" y="152640"/>
            <a:ext cx="5790960" cy="137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457200" y="1752480"/>
            <a:ext cx="3718080" cy="2085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4361400" y="1752480"/>
            <a:ext cx="3718080" cy="4373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457200" y="4037040"/>
            <a:ext cx="3718080" cy="2085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152640"/>
            <a:ext cx="5790960" cy="137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subTitle"/>
          </p:nvPr>
        </p:nvSpPr>
        <p:spPr>
          <a:xfrm>
            <a:off x="457200" y="1752480"/>
            <a:ext cx="7619760" cy="4373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457200" y="152640"/>
            <a:ext cx="5790960" cy="137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457200" y="1752480"/>
            <a:ext cx="3718080" cy="4373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4361400" y="1752480"/>
            <a:ext cx="3718080" cy="2085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 type="body"/>
          </p:nvPr>
        </p:nvSpPr>
        <p:spPr>
          <a:xfrm>
            <a:off x="4361400" y="4037040"/>
            <a:ext cx="3718080" cy="2085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457200" y="152640"/>
            <a:ext cx="5790960" cy="137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457200" y="1752480"/>
            <a:ext cx="3718080" cy="2085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361400" y="1752480"/>
            <a:ext cx="3718080" cy="2085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457200" y="4037040"/>
            <a:ext cx="7619760" cy="2085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457200" y="152640"/>
            <a:ext cx="5790960" cy="137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457200" y="1752480"/>
            <a:ext cx="7619760" cy="2085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457200" y="4037040"/>
            <a:ext cx="7619760" cy="2085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457200" y="152640"/>
            <a:ext cx="5790960" cy="137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457200" y="1752480"/>
            <a:ext cx="3718080" cy="2085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 type="body"/>
          </p:nvPr>
        </p:nvSpPr>
        <p:spPr>
          <a:xfrm>
            <a:off x="4361400" y="1752480"/>
            <a:ext cx="3718080" cy="2085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4"/>
          <p:cNvSpPr>
            <a:spLocks noGrp="1"/>
          </p:cNvSpPr>
          <p:nvPr>
            <p:ph type="body"/>
          </p:nvPr>
        </p:nvSpPr>
        <p:spPr>
          <a:xfrm>
            <a:off x="457200" y="4037040"/>
            <a:ext cx="3718080" cy="2085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5"/>
          <p:cNvSpPr>
            <a:spLocks noGrp="1"/>
          </p:cNvSpPr>
          <p:nvPr>
            <p:ph type="body"/>
          </p:nvPr>
        </p:nvSpPr>
        <p:spPr>
          <a:xfrm>
            <a:off x="4361400" y="4037040"/>
            <a:ext cx="3718080" cy="2085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457200" y="152640"/>
            <a:ext cx="5790960" cy="137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body"/>
          </p:nvPr>
        </p:nvSpPr>
        <p:spPr>
          <a:xfrm>
            <a:off x="457200" y="1752480"/>
            <a:ext cx="2453400" cy="2085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PlaceHolder 3"/>
          <p:cNvSpPr>
            <a:spLocks noGrp="1"/>
          </p:cNvSpPr>
          <p:nvPr>
            <p:ph type="body"/>
          </p:nvPr>
        </p:nvSpPr>
        <p:spPr>
          <a:xfrm>
            <a:off x="3033720" y="1752480"/>
            <a:ext cx="2453400" cy="2085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PlaceHolder 4"/>
          <p:cNvSpPr>
            <a:spLocks noGrp="1"/>
          </p:cNvSpPr>
          <p:nvPr>
            <p:ph type="body"/>
          </p:nvPr>
        </p:nvSpPr>
        <p:spPr>
          <a:xfrm>
            <a:off x="5610240" y="1752480"/>
            <a:ext cx="2453400" cy="2085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PlaceHolder 5"/>
          <p:cNvSpPr>
            <a:spLocks noGrp="1"/>
          </p:cNvSpPr>
          <p:nvPr>
            <p:ph type="body"/>
          </p:nvPr>
        </p:nvSpPr>
        <p:spPr>
          <a:xfrm>
            <a:off x="457200" y="4037040"/>
            <a:ext cx="2453400" cy="2085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PlaceHolder 6"/>
          <p:cNvSpPr>
            <a:spLocks noGrp="1"/>
          </p:cNvSpPr>
          <p:nvPr>
            <p:ph type="body"/>
          </p:nvPr>
        </p:nvSpPr>
        <p:spPr>
          <a:xfrm>
            <a:off x="3033720" y="4037040"/>
            <a:ext cx="2453400" cy="2085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" name="PlaceHolder 7"/>
          <p:cNvSpPr>
            <a:spLocks noGrp="1"/>
          </p:cNvSpPr>
          <p:nvPr>
            <p:ph type="body"/>
          </p:nvPr>
        </p:nvSpPr>
        <p:spPr>
          <a:xfrm>
            <a:off x="5610240" y="4037040"/>
            <a:ext cx="2453400" cy="2085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457200" y="152640"/>
            <a:ext cx="5790960" cy="137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 type="subTitle"/>
          </p:nvPr>
        </p:nvSpPr>
        <p:spPr>
          <a:xfrm>
            <a:off x="457200" y="1752480"/>
            <a:ext cx="7619760" cy="4373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457200" y="152640"/>
            <a:ext cx="5790960" cy="137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457200" y="1752480"/>
            <a:ext cx="7619760" cy="4373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457200" y="152640"/>
            <a:ext cx="5790960" cy="137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 type="body"/>
          </p:nvPr>
        </p:nvSpPr>
        <p:spPr>
          <a:xfrm>
            <a:off x="457200" y="1752480"/>
            <a:ext cx="3718080" cy="4373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 type="body"/>
          </p:nvPr>
        </p:nvSpPr>
        <p:spPr>
          <a:xfrm>
            <a:off x="4361400" y="1752480"/>
            <a:ext cx="3718080" cy="4373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457200" y="152640"/>
            <a:ext cx="5790960" cy="137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152640"/>
            <a:ext cx="5790960" cy="137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57200" y="1752480"/>
            <a:ext cx="7619760" cy="4373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subTitle"/>
          </p:nvPr>
        </p:nvSpPr>
        <p:spPr>
          <a:xfrm>
            <a:off x="457200" y="152640"/>
            <a:ext cx="5790960" cy="6357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457200" y="152640"/>
            <a:ext cx="5790960" cy="137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457200" y="1752480"/>
            <a:ext cx="3718080" cy="2085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4361400" y="1752480"/>
            <a:ext cx="3718080" cy="4373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 type="body"/>
          </p:nvPr>
        </p:nvSpPr>
        <p:spPr>
          <a:xfrm>
            <a:off x="457200" y="4037040"/>
            <a:ext cx="3718080" cy="2085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457200" y="152640"/>
            <a:ext cx="5790960" cy="137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 type="body"/>
          </p:nvPr>
        </p:nvSpPr>
        <p:spPr>
          <a:xfrm>
            <a:off x="457200" y="1752480"/>
            <a:ext cx="3718080" cy="4373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PlaceHolder 3"/>
          <p:cNvSpPr>
            <a:spLocks noGrp="1"/>
          </p:cNvSpPr>
          <p:nvPr>
            <p:ph type="body"/>
          </p:nvPr>
        </p:nvSpPr>
        <p:spPr>
          <a:xfrm>
            <a:off x="4361400" y="1752480"/>
            <a:ext cx="3718080" cy="2085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PlaceHolder 4"/>
          <p:cNvSpPr>
            <a:spLocks noGrp="1"/>
          </p:cNvSpPr>
          <p:nvPr>
            <p:ph type="body"/>
          </p:nvPr>
        </p:nvSpPr>
        <p:spPr>
          <a:xfrm>
            <a:off x="4361400" y="4037040"/>
            <a:ext cx="3718080" cy="2085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457200" y="152640"/>
            <a:ext cx="5790960" cy="137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 type="body"/>
          </p:nvPr>
        </p:nvSpPr>
        <p:spPr>
          <a:xfrm>
            <a:off x="457200" y="1752480"/>
            <a:ext cx="3718080" cy="2085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 type="body"/>
          </p:nvPr>
        </p:nvSpPr>
        <p:spPr>
          <a:xfrm>
            <a:off x="4361400" y="1752480"/>
            <a:ext cx="3718080" cy="2085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PlaceHolder 4"/>
          <p:cNvSpPr>
            <a:spLocks noGrp="1"/>
          </p:cNvSpPr>
          <p:nvPr>
            <p:ph type="body"/>
          </p:nvPr>
        </p:nvSpPr>
        <p:spPr>
          <a:xfrm>
            <a:off x="457200" y="4037040"/>
            <a:ext cx="7619760" cy="2085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457200" y="152640"/>
            <a:ext cx="5790960" cy="137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457200" y="1752480"/>
            <a:ext cx="7619760" cy="2085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PlaceHolder 3"/>
          <p:cNvSpPr>
            <a:spLocks noGrp="1"/>
          </p:cNvSpPr>
          <p:nvPr>
            <p:ph type="body"/>
          </p:nvPr>
        </p:nvSpPr>
        <p:spPr>
          <a:xfrm>
            <a:off x="457200" y="4037040"/>
            <a:ext cx="7619760" cy="2085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457200" y="152640"/>
            <a:ext cx="5790960" cy="137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 type="body"/>
          </p:nvPr>
        </p:nvSpPr>
        <p:spPr>
          <a:xfrm>
            <a:off x="457200" y="1752480"/>
            <a:ext cx="3718080" cy="2085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PlaceHolder 3"/>
          <p:cNvSpPr>
            <a:spLocks noGrp="1"/>
          </p:cNvSpPr>
          <p:nvPr>
            <p:ph type="body"/>
          </p:nvPr>
        </p:nvSpPr>
        <p:spPr>
          <a:xfrm>
            <a:off x="4361400" y="1752480"/>
            <a:ext cx="3718080" cy="2085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" name="PlaceHolder 4"/>
          <p:cNvSpPr>
            <a:spLocks noGrp="1"/>
          </p:cNvSpPr>
          <p:nvPr>
            <p:ph type="body"/>
          </p:nvPr>
        </p:nvSpPr>
        <p:spPr>
          <a:xfrm>
            <a:off x="457200" y="4037040"/>
            <a:ext cx="3718080" cy="2085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PlaceHolder 5"/>
          <p:cNvSpPr>
            <a:spLocks noGrp="1"/>
          </p:cNvSpPr>
          <p:nvPr>
            <p:ph type="body"/>
          </p:nvPr>
        </p:nvSpPr>
        <p:spPr>
          <a:xfrm>
            <a:off x="4361400" y="4037040"/>
            <a:ext cx="3718080" cy="2085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457200" y="152640"/>
            <a:ext cx="5790960" cy="137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3" name="PlaceHolder 2"/>
          <p:cNvSpPr>
            <a:spLocks noGrp="1"/>
          </p:cNvSpPr>
          <p:nvPr>
            <p:ph type="body"/>
          </p:nvPr>
        </p:nvSpPr>
        <p:spPr>
          <a:xfrm>
            <a:off x="457200" y="1752480"/>
            <a:ext cx="2453400" cy="2085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4" name="PlaceHolder 3"/>
          <p:cNvSpPr>
            <a:spLocks noGrp="1"/>
          </p:cNvSpPr>
          <p:nvPr>
            <p:ph type="body"/>
          </p:nvPr>
        </p:nvSpPr>
        <p:spPr>
          <a:xfrm>
            <a:off x="3033720" y="1752480"/>
            <a:ext cx="2453400" cy="2085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5" name="PlaceHolder 4"/>
          <p:cNvSpPr>
            <a:spLocks noGrp="1"/>
          </p:cNvSpPr>
          <p:nvPr>
            <p:ph type="body"/>
          </p:nvPr>
        </p:nvSpPr>
        <p:spPr>
          <a:xfrm>
            <a:off x="5610240" y="1752480"/>
            <a:ext cx="2453400" cy="2085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PlaceHolder 5"/>
          <p:cNvSpPr>
            <a:spLocks noGrp="1"/>
          </p:cNvSpPr>
          <p:nvPr>
            <p:ph type="body"/>
          </p:nvPr>
        </p:nvSpPr>
        <p:spPr>
          <a:xfrm>
            <a:off x="457200" y="4037040"/>
            <a:ext cx="2453400" cy="2085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7" name="PlaceHolder 6"/>
          <p:cNvSpPr>
            <a:spLocks noGrp="1"/>
          </p:cNvSpPr>
          <p:nvPr>
            <p:ph type="body"/>
          </p:nvPr>
        </p:nvSpPr>
        <p:spPr>
          <a:xfrm>
            <a:off x="3033720" y="4037040"/>
            <a:ext cx="2453400" cy="2085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8" name="PlaceHolder 7"/>
          <p:cNvSpPr>
            <a:spLocks noGrp="1"/>
          </p:cNvSpPr>
          <p:nvPr>
            <p:ph type="body"/>
          </p:nvPr>
        </p:nvSpPr>
        <p:spPr>
          <a:xfrm>
            <a:off x="5610240" y="4037040"/>
            <a:ext cx="2453400" cy="2085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457200" y="152640"/>
            <a:ext cx="5790960" cy="137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7" name="PlaceHolder 2"/>
          <p:cNvSpPr>
            <a:spLocks noGrp="1"/>
          </p:cNvSpPr>
          <p:nvPr>
            <p:ph type="subTitle"/>
          </p:nvPr>
        </p:nvSpPr>
        <p:spPr>
          <a:xfrm>
            <a:off x="457200" y="1752480"/>
            <a:ext cx="7619760" cy="4373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457200" y="152640"/>
            <a:ext cx="5790960" cy="137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9" name="PlaceHolder 2"/>
          <p:cNvSpPr>
            <a:spLocks noGrp="1"/>
          </p:cNvSpPr>
          <p:nvPr>
            <p:ph type="body"/>
          </p:nvPr>
        </p:nvSpPr>
        <p:spPr>
          <a:xfrm>
            <a:off x="457200" y="1752480"/>
            <a:ext cx="7619760" cy="4373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457200" y="152640"/>
            <a:ext cx="5790960" cy="137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457200" y="1752480"/>
            <a:ext cx="3718080" cy="4373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 type="body"/>
          </p:nvPr>
        </p:nvSpPr>
        <p:spPr>
          <a:xfrm>
            <a:off x="4361400" y="1752480"/>
            <a:ext cx="3718080" cy="4373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457200" y="152640"/>
            <a:ext cx="5790960" cy="137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 type="body"/>
          </p:nvPr>
        </p:nvSpPr>
        <p:spPr>
          <a:xfrm>
            <a:off x="457200" y="1752480"/>
            <a:ext cx="3718080" cy="4373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2" name="PlaceHolder 3"/>
          <p:cNvSpPr>
            <a:spLocks noGrp="1"/>
          </p:cNvSpPr>
          <p:nvPr>
            <p:ph type="body"/>
          </p:nvPr>
        </p:nvSpPr>
        <p:spPr>
          <a:xfrm>
            <a:off x="4361400" y="1752480"/>
            <a:ext cx="3718080" cy="4373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457200" y="152640"/>
            <a:ext cx="5790960" cy="137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subTitle"/>
          </p:nvPr>
        </p:nvSpPr>
        <p:spPr>
          <a:xfrm>
            <a:off x="457200" y="152640"/>
            <a:ext cx="5790960" cy="6357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457200" y="152640"/>
            <a:ext cx="5790960" cy="137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 type="body"/>
          </p:nvPr>
        </p:nvSpPr>
        <p:spPr>
          <a:xfrm>
            <a:off x="457200" y="1752480"/>
            <a:ext cx="3718080" cy="2085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 type="body"/>
          </p:nvPr>
        </p:nvSpPr>
        <p:spPr>
          <a:xfrm>
            <a:off x="4361400" y="1752480"/>
            <a:ext cx="3718080" cy="4373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8" name="PlaceHolder 4"/>
          <p:cNvSpPr>
            <a:spLocks noGrp="1"/>
          </p:cNvSpPr>
          <p:nvPr>
            <p:ph type="body"/>
          </p:nvPr>
        </p:nvSpPr>
        <p:spPr>
          <a:xfrm>
            <a:off x="457200" y="4037040"/>
            <a:ext cx="3718080" cy="2085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457200" y="152640"/>
            <a:ext cx="5790960" cy="137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 type="body"/>
          </p:nvPr>
        </p:nvSpPr>
        <p:spPr>
          <a:xfrm>
            <a:off x="457200" y="1752480"/>
            <a:ext cx="3718080" cy="4373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1" name="PlaceHolder 3"/>
          <p:cNvSpPr>
            <a:spLocks noGrp="1"/>
          </p:cNvSpPr>
          <p:nvPr>
            <p:ph type="body"/>
          </p:nvPr>
        </p:nvSpPr>
        <p:spPr>
          <a:xfrm>
            <a:off x="4361400" y="1752480"/>
            <a:ext cx="3718080" cy="2085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2" name="PlaceHolder 4"/>
          <p:cNvSpPr>
            <a:spLocks noGrp="1"/>
          </p:cNvSpPr>
          <p:nvPr>
            <p:ph type="body"/>
          </p:nvPr>
        </p:nvSpPr>
        <p:spPr>
          <a:xfrm>
            <a:off x="4361400" y="4037040"/>
            <a:ext cx="3718080" cy="2085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457200" y="152640"/>
            <a:ext cx="5790960" cy="137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4" name="PlaceHolder 2"/>
          <p:cNvSpPr>
            <a:spLocks noGrp="1"/>
          </p:cNvSpPr>
          <p:nvPr>
            <p:ph type="body"/>
          </p:nvPr>
        </p:nvSpPr>
        <p:spPr>
          <a:xfrm>
            <a:off x="457200" y="1752480"/>
            <a:ext cx="3718080" cy="2085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5" name="PlaceHolder 3"/>
          <p:cNvSpPr>
            <a:spLocks noGrp="1"/>
          </p:cNvSpPr>
          <p:nvPr>
            <p:ph type="body"/>
          </p:nvPr>
        </p:nvSpPr>
        <p:spPr>
          <a:xfrm>
            <a:off x="4361400" y="1752480"/>
            <a:ext cx="3718080" cy="2085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6" name="PlaceHolder 4"/>
          <p:cNvSpPr>
            <a:spLocks noGrp="1"/>
          </p:cNvSpPr>
          <p:nvPr>
            <p:ph type="body"/>
          </p:nvPr>
        </p:nvSpPr>
        <p:spPr>
          <a:xfrm>
            <a:off x="457200" y="4037040"/>
            <a:ext cx="7619760" cy="2085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457200" y="152640"/>
            <a:ext cx="5790960" cy="137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8" name="PlaceHolder 2"/>
          <p:cNvSpPr>
            <a:spLocks noGrp="1"/>
          </p:cNvSpPr>
          <p:nvPr>
            <p:ph type="body"/>
          </p:nvPr>
        </p:nvSpPr>
        <p:spPr>
          <a:xfrm>
            <a:off x="457200" y="1752480"/>
            <a:ext cx="7619760" cy="2085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9" name="PlaceHolder 3"/>
          <p:cNvSpPr>
            <a:spLocks noGrp="1"/>
          </p:cNvSpPr>
          <p:nvPr>
            <p:ph type="body"/>
          </p:nvPr>
        </p:nvSpPr>
        <p:spPr>
          <a:xfrm>
            <a:off x="457200" y="4037040"/>
            <a:ext cx="7619760" cy="2085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laceHolder 1"/>
          <p:cNvSpPr>
            <a:spLocks noGrp="1"/>
          </p:cNvSpPr>
          <p:nvPr>
            <p:ph type="title"/>
          </p:nvPr>
        </p:nvSpPr>
        <p:spPr>
          <a:xfrm>
            <a:off x="457200" y="152640"/>
            <a:ext cx="5790960" cy="137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1" name="PlaceHolder 2"/>
          <p:cNvSpPr>
            <a:spLocks noGrp="1"/>
          </p:cNvSpPr>
          <p:nvPr>
            <p:ph type="body"/>
          </p:nvPr>
        </p:nvSpPr>
        <p:spPr>
          <a:xfrm>
            <a:off x="457200" y="1752480"/>
            <a:ext cx="3718080" cy="2085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2" name="PlaceHolder 3"/>
          <p:cNvSpPr>
            <a:spLocks noGrp="1"/>
          </p:cNvSpPr>
          <p:nvPr>
            <p:ph type="body"/>
          </p:nvPr>
        </p:nvSpPr>
        <p:spPr>
          <a:xfrm>
            <a:off x="4361400" y="1752480"/>
            <a:ext cx="3718080" cy="2085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3" name="PlaceHolder 4"/>
          <p:cNvSpPr>
            <a:spLocks noGrp="1"/>
          </p:cNvSpPr>
          <p:nvPr>
            <p:ph type="body"/>
          </p:nvPr>
        </p:nvSpPr>
        <p:spPr>
          <a:xfrm>
            <a:off x="457200" y="4037040"/>
            <a:ext cx="3718080" cy="2085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4" name="PlaceHolder 5"/>
          <p:cNvSpPr>
            <a:spLocks noGrp="1"/>
          </p:cNvSpPr>
          <p:nvPr>
            <p:ph type="body"/>
          </p:nvPr>
        </p:nvSpPr>
        <p:spPr>
          <a:xfrm>
            <a:off x="4361400" y="4037040"/>
            <a:ext cx="3718080" cy="2085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laceHolder 1"/>
          <p:cNvSpPr>
            <a:spLocks noGrp="1"/>
          </p:cNvSpPr>
          <p:nvPr>
            <p:ph type="title"/>
          </p:nvPr>
        </p:nvSpPr>
        <p:spPr>
          <a:xfrm>
            <a:off x="457200" y="152640"/>
            <a:ext cx="5790960" cy="137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6" name="PlaceHolder 2"/>
          <p:cNvSpPr>
            <a:spLocks noGrp="1"/>
          </p:cNvSpPr>
          <p:nvPr>
            <p:ph type="body"/>
          </p:nvPr>
        </p:nvSpPr>
        <p:spPr>
          <a:xfrm>
            <a:off x="457200" y="1752480"/>
            <a:ext cx="2453400" cy="2085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7" name="PlaceHolder 3"/>
          <p:cNvSpPr>
            <a:spLocks noGrp="1"/>
          </p:cNvSpPr>
          <p:nvPr>
            <p:ph type="body"/>
          </p:nvPr>
        </p:nvSpPr>
        <p:spPr>
          <a:xfrm>
            <a:off x="3033720" y="1752480"/>
            <a:ext cx="2453400" cy="2085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8" name="PlaceHolder 4"/>
          <p:cNvSpPr>
            <a:spLocks noGrp="1"/>
          </p:cNvSpPr>
          <p:nvPr>
            <p:ph type="body"/>
          </p:nvPr>
        </p:nvSpPr>
        <p:spPr>
          <a:xfrm>
            <a:off x="5610240" y="1752480"/>
            <a:ext cx="2453400" cy="2085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9" name="PlaceHolder 5"/>
          <p:cNvSpPr>
            <a:spLocks noGrp="1"/>
          </p:cNvSpPr>
          <p:nvPr>
            <p:ph type="body"/>
          </p:nvPr>
        </p:nvSpPr>
        <p:spPr>
          <a:xfrm>
            <a:off x="457200" y="4037040"/>
            <a:ext cx="2453400" cy="2085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0" name="PlaceHolder 6"/>
          <p:cNvSpPr>
            <a:spLocks noGrp="1"/>
          </p:cNvSpPr>
          <p:nvPr>
            <p:ph type="body"/>
          </p:nvPr>
        </p:nvSpPr>
        <p:spPr>
          <a:xfrm>
            <a:off x="3033720" y="4037040"/>
            <a:ext cx="2453400" cy="2085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1" name="PlaceHolder 7"/>
          <p:cNvSpPr>
            <a:spLocks noGrp="1"/>
          </p:cNvSpPr>
          <p:nvPr>
            <p:ph type="body"/>
          </p:nvPr>
        </p:nvSpPr>
        <p:spPr>
          <a:xfrm>
            <a:off x="5610240" y="4037040"/>
            <a:ext cx="2453400" cy="2085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457200" y="152640"/>
            <a:ext cx="5790960" cy="137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subTitle"/>
          </p:nvPr>
        </p:nvSpPr>
        <p:spPr>
          <a:xfrm>
            <a:off x="457200" y="152640"/>
            <a:ext cx="5790960" cy="6357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152640"/>
            <a:ext cx="5790960" cy="137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457200" y="1752480"/>
            <a:ext cx="3718080" cy="2085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4361400" y="1752480"/>
            <a:ext cx="3718080" cy="4373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457200" y="4037040"/>
            <a:ext cx="3718080" cy="2085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152640"/>
            <a:ext cx="5790960" cy="137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457200" y="1752480"/>
            <a:ext cx="3718080" cy="4373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4361400" y="1752480"/>
            <a:ext cx="3718080" cy="2085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4361400" y="4037040"/>
            <a:ext cx="3718080" cy="2085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152640"/>
            <a:ext cx="5790960" cy="137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752480"/>
            <a:ext cx="3718080" cy="2085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361400" y="1752480"/>
            <a:ext cx="3718080" cy="2085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457200" y="4037040"/>
            <a:ext cx="7619760" cy="2085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 hidden="1"/>
          <p:cNvSpPr/>
          <p:nvPr/>
        </p:nvSpPr>
        <p:spPr>
          <a:xfrm>
            <a:off x="9001080" y="0"/>
            <a:ext cx="142560" cy="13712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" name="CustomShape 2" hidden="1"/>
          <p:cNvSpPr/>
          <p:nvPr/>
        </p:nvSpPr>
        <p:spPr>
          <a:xfrm>
            <a:off x="9001080" y="1371600"/>
            <a:ext cx="142560" cy="54860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" name="PlaceHolder 3"/>
          <p:cNvSpPr>
            <a:spLocks noGrp="1"/>
          </p:cNvSpPr>
          <p:nvPr>
            <p:ph type="title"/>
          </p:nvPr>
        </p:nvSpPr>
        <p:spPr>
          <a:xfrm>
            <a:off x="457200" y="228600"/>
            <a:ext cx="7772040" cy="457164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0" lang="en-US" sz="8800" spc="-80" strike="noStrike" cap="all">
                <a:solidFill>
                  <a:srgbClr val="000000"/>
                </a:solidFill>
                <a:latin typeface="Arial Black"/>
              </a:rPr>
              <a:t>C</a:t>
            </a:r>
            <a:r>
              <a:rPr b="0" lang="en-US" sz="8800" spc="-80" strike="noStrike" cap="all">
                <a:solidFill>
                  <a:srgbClr val="000000"/>
                </a:solidFill>
                <a:latin typeface="Arial Black"/>
              </a:rPr>
              <a:t>li</a:t>
            </a:r>
            <a:r>
              <a:rPr b="0" lang="en-US" sz="8800" spc="-80" strike="noStrike" cap="all">
                <a:solidFill>
                  <a:srgbClr val="000000"/>
                </a:solidFill>
                <a:latin typeface="Arial Black"/>
              </a:rPr>
              <a:t>c</a:t>
            </a:r>
            <a:r>
              <a:rPr b="0" lang="en-US" sz="8800" spc="-80" strike="noStrike" cap="all">
                <a:solidFill>
                  <a:srgbClr val="000000"/>
                </a:solidFill>
                <a:latin typeface="Arial Black"/>
              </a:rPr>
              <a:t>k </a:t>
            </a:r>
            <a:r>
              <a:rPr b="0" lang="en-US" sz="8800" spc="-80" strike="noStrike" cap="all">
                <a:solidFill>
                  <a:srgbClr val="000000"/>
                </a:solidFill>
                <a:latin typeface="Arial Black"/>
              </a:rPr>
              <a:t>t</a:t>
            </a:r>
            <a:r>
              <a:rPr b="0" lang="en-US" sz="8800" spc="-80" strike="noStrike" cap="all">
                <a:solidFill>
                  <a:srgbClr val="000000"/>
                </a:solidFill>
                <a:latin typeface="Arial Black"/>
              </a:rPr>
              <a:t>o </a:t>
            </a:r>
            <a:r>
              <a:rPr b="0" lang="en-US" sz="8800" spc="-80" strike="noStrike" cap="all">
                <a:solidFill>
                  <a:srgbClr val="000000"/>
                </a:solidFill>
                <a:latin typeface="Arial Black"/>
              </a:rPr>
              <a:t>e</a:t>
            </a:r>
            <a:r>
              <a:rPr b="0" lang="en-US" sz="8800" spc="-80" strike="noStrike" cap="all">
                <a:solidFill>
                  <a:srgbClr val="000000"/>
                </a:solidFill>
                <a:latin typeface="Arial Black"/>
              </a:rPr>
              <a:t>di</a:t>
            </a:r>
            <a:r>
              <a:rPr b="0" lang="en-US" sz="8800" spc="-80" strike="noStrike" cap="all">
                <a:solidFill>
                  <a:srgbClr val="000000"/>
                </a:solidFill>
                <a:latin typeface="Arial Black"/>
              </a:rPr>
              <a:t>t </a:t>
            </a:r>
            <a:r>
              <a:rPr b="0" lang="en-US" sz="8800" spc="-80" strike="noStrike" cap="all">
                <a:solidFill>
                  <a:srgbClr val="000000"/>
                </a:solidFill>
                <a:latin typeface="Arial Black"/>
              </a:rPr>
              <a:t>M</a:t>
            </a:r>
            <a:r>
              <a:rPr b="0" lang="en-US" sz="8800" spc="-80" strike="noStrike" cap="all">
                <a:solidFill>
                  <a:srgbClr val="000000"/>
                </a:solidFill>
                <a:latin typeface="Arial Black"/>
              </a:rPr>
              <a:t>a</a:t>
            </a:r>
            <a:r>
              <a:rPr b="0" lang="en-US" sz="8800" spc="-80" strike="noStrike" cap="all">
                <a:solidFill>
                  <a:srgbClr val="000000"/>
                </a:solidFill>
                <a:latin typeface="Arial Black"/>
              </a:rPr>
              <a:t>st</a:t>
            </a:r>
            <a:r>
              <a:rPr b="0" lang="en-US" sz="8800" spc="-80" strike="noStrike" cap="all">
                <a:solidFill>
                  <a:srgbClr val="000000"/>
                </a:solidFill>
                <a:latin typeface="Arial Black"/>
              </a:rPr>
              <a:t>e</a:t>
            </a:r>
            <a:r>
              <a:rPr b="0" lang="en-US" sz="8800" spc="-80" strike="noStrike" cap="all">
                <a:solidFill>
                  <a:srgbClr val="000000"/>
                </a:solidFill>
                <a:latin typeface="Arial Black"/>
              </a:rPr>
              <a:t>r </a:t>
            </a:r>
            <a:r>
              <a:rPr b="0" lang="en-US" sz="8800" spc="-80" strike="noStrike" cap="all">
                <a:solidFill>
                  <a:srgbClr val="000000"/>
                </a:solidFill>
                <a:latin typeface="Arial Black"/>
              </a:rPr>
              <a:t>ti</a:t>
            </a:r>
            <a:r>
              <a:rPr b="0" lang="en-US" sz="8800" spc="-80" strike="noStrike" cap="all">
                <a:solidFill>
                  <a:srgbClr val="000000"/>
                </a:solidFill>
                <a:latin typeface="Arial Black"/>
              </a:rPr>
              <a:t>tl</a:t>
            </a:r>
            <a:r>
              <a:rPr b="0" lang="en-US" sz="8800" spc="-80" strike="noStrike" cap="all">
                <a:solidFill>
                  <a:srgbClr val="000000"/>
                </a:solidFill>
                <a:latin typeface="Arial Black"/>
              </a:rPr>
              <a:t>e </a:t>
            </a:r>
            <a:r>
              <a:rPr b="0" lang="en-US" sz="8800" spc="-80" strike="noStrike" cap="all">
                <a:solidFill>
                  <a:srgbClr val="000000"/>
                </a:solidFill>
                <a:latin typeface="Arial Black"/>
              </a:rPr>
              <a:t>st</a:t>
            </a:r>
            <a:r>
              <a:rPr b="0" lang="en-US" sz="8800" spc="-80" strike="noStrike" cap="all">
                <a:solidFill>
                  <a:srgbClr val="000000"/>
                </a:solidFill>
                <a:latin typeface="Arial Black"/>
              </a:rPr>
              <a:t>yl</a:t>
            </a:r>
            <a:r>
              <a:rPr b="0" lang="en-US" sz="8800" spc="-80" strike="noStrike" cap="all">
                <a:solidFill>
                  <a:srgbClr val="000000"/>
                </a:solidFill>
                <a:latin typeface="Arial Black"/>
              </a:rPr>
              <a:t>e</a:t>
            </a:r>
            <a:endParaRPr b="0" lang="en-US" sz="8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dt"/>
          </p:nvPr>
        </p:nvSpPr>
        <p:spPr>
          <a:xfrm>
            <a:off x="457200" y="6172200"/>
            <a:ext cx="3428640" cy="304560"/>
          </a:xfrm>
          <a:prstGeom prst="rect">
            <a:avLst/>
          </a:prstGeom>
        </p:spPr>
        <p:txBody>
          <a:bodyPr bIns="0" anchor="b"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ftr"/>
          </p:nvPr>
        </p:nvSpPr>
        <p:spPr>
          <a:xfrm>
            <a:off x="2857680" y="6492960"/>
            <a:ext cx="3428640" cy="283320"/>
          </a:xfrm>
          <a:prstGeom prst="rect">
            <a:avLst/>
          </a:prstGeom>
        </p:spPr>
        <p:txBody>
          <a:bodyPr>
            <a:noAutofit/>
          </a:bodyPr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d1282e"/>
                </a:solidFill>
                <a:latin typeface="Arial"/>
              </a:rPr>
              <a:t>John P. </a:t>
            </a:r>
            <a:r>
              <a:rPr b="0" lang="en-US" sz="1000" spc="-1" strike="noStrike">
                <a:solidFill>
                  <a:srgbClr val="d1282e"/>
                </a:solidFill>
                <a:latin typeface="Arial"/>
              </a:rPr>
              <a:t>Dickerson - EC </a:t>
            </a:r>
            <a:r>
              <a:rPr b="0" lang="en-US" sz="1000" spc="-1" strike="noStrike">
                <a:solidFill>
                  <a:srgbClr val="d1282e"/>
                </a:solidFill>
                <a:latin typeface="Arial"/>
              </a:rPr>
              <a:t>2016</a:t>
            </a:r>
            <a:endParaRPr b="0" lang="en-US" sz="1000" spc="-1" strike="noStrike">
              <a:latin typeface="Times New Roman"/>
            </a:endParaRPr>
          </a:p>
        </p:txBody>
      </p:sp>
      <p:sp>
        <p:nvSpPr>
          <p:cNvPr id="5" name="CustomShape 6"/>
          <p:cNvSpPr/>
          <p:nvPr/>
        </p:nvSpPr>
        <p:spPr>
          <a:xfrm>
            <a:off x="9001080" y="4846320"/>
            <a:ext cx="142560" cy="20113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" name="CustomShape 7"/>
          <p:cNvSpPr/>
          <p:nvPr/>
        </p:nvSpPr>
        <p:spPr>
          <a:xfrm>
            <a:off x="9001080" y="0"/>
            <a:ext cx="142560" cy="48459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" name="PlaceHolder 8"/>
          <p:cNvSpPr>
            <a:spLocks noGrp="1"/>
          </p:cNvSpPr>
          <p:nvPr>
            <p:ph type="sldNum"/>
          </p:nvPr>
        </p:nvSpPr>
        <p:spPr>
          <a:xfrm rot="16200000">
            <a:off x="8227080" y="5885640"/>
            <a:ext cx="1315440" cy="36468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fld id="{D394B555-25B2-42E8-8D92-C88FDCBE4BC5}" type="slidenum">
              <a:rPr b="1" lang="en-US" sz="2400" spc="-1" strike="noStrike">
                <a:solidFill>
                  <a:srgbClr val="000000"/>
                </a:solidFill>
                <a:latin typeface="Arial"/>
              </a:rPr>
              <a:t>&lt;number&gt;</a:t>
            </a:fld>
            <a:endParaRPr b="0" lang="en-US" sz="2400" spc="-1" strike="noStrike">
              <a:latin typeface="Times New Roman"/>
            </a:endParaRPr>
          </a:p>
        </p:txBody>
      </p:sp>
      <p:sp>
        <p:nvSpPr>
          <p:cNvPr id="8" name="PlaceHolder 9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</a:rPr>
              <a:t>Click to edit the outline text </a:t>
            </a:r>
            <a:r>
              <a:rPr b="1" lang="en-US" sz="2000" spc="-1" strike="noStrike">
                <a:solidFill>
                  <a:srgbClr val="000000"/>
                </a:solidFill>
                <a:latin typeface="Arial"/>
              </a:rPr>
              <a:t>format</a:t>
            </a:r>
            <a:endParaRPr b="1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Outline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h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Outline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CustomShape 1"/>
          <p:cNvSpPr/>
          <p:nvPr/>
        </p:nvSpPr>
        <p:spPr>
          <a:xfrm>
            <a:off x="9001080" y="0"/>
            <a:ext cx="142560" cy="13712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" name="CustomShape 2"/>
          <p:cNvSpPr/>
          <p:nvPr/>
        </p:nvSpPr>
        <p:spPr>
          <a:xfrm>
            <a:off x="9001080" y="1371600"/>
            <a:ext cx="142560" cy="54860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" name="PlaceHolder 3"/>
          <p:cNvSpPr>
            <a:spLocks noGrp="1"/>
          </p:cNvSpPr>
          <p:nvPr>
            <p:ph type="title"/>
          </p:nvPr>
        </p:nvSpPr>
        <p:spPr>
          <a:xfrm>
            <a:off x="457200" y="152640"/>
            <a:ext cx="5790960" cy="1371240"/>
          </a:xfrm>
          <a:prstGeom prst="rect">
            <a:avLst/>
          </a:prstGeom>
        </p:spPr>
        <p:txBody>
          <a:bodyPr anchor="b">
            <a:noAutofit/>
          </a:bodyPr>
          <a:p>
            <a:pPr>
              <a:lnSpc>
                <a:spcPct val="100000"/>
              </a:lnSpc>
            </a:pPr>
            <a:r>
              <a:rPr b="0" lang="en-US" sz="3600" spc="-60" strike="noStrike" cap="all">
                <a:solidFill>
                  <a:srgbClr val="d1282e"/>
                </a:solidFill>
                <a:latin typeface="Arial Black"/>
              </a:rPr>
              <a:t>Cli</a:t>
            </a:r>
            <a:r>
              <a:rPr b="0" lang="en-US" sz="3600" spc="-60" strike="noStrike" cap="all">
                <a:solidFill>
                  <a:srgbClr val="d1282e"/>
                </a:solidFill>
                <a:latin typeface="Arial Black"/>
              </a:rPr>
              <a:t>ck </a:t>
            </a:r>
            <a:r>
              <a:rPr b="0" lang="en-US" sz="3600" spc="-60" strike="noStrike" cap="all">
                <a:solidFill>
                  <a:srgbClr val="d1282e"/>
                </a:solidFill>
                <a:latin typeface="Arial Black"/>
              </a:rPr>
              <a:t>to </a:t>
            </a:r>
            <a:r>
              <a:rPr b="0" lang="en-US" sz="3600" spc="-60" strike="noStrike" cap="all">
                <a:solidFill>
                  <a:srgbClr val="d1282e"/>
                </a:solidFill>
                <a:latin typeface="Arial Black"/>
              </a:rPr>
              <a:t>edi</a:t>
            </a:r>
            <a:r>
              <a:rPr b="0" lang="en-US" sz="3600" spc="-60" strike="noStrike" cap="all">
                <a:solidFill>
                  <a:srgbClr val="d1282e"/>
                </a:solidFill>
                <a:latin typeface="Arial Black"/>
              </a:rPr>
              <a:t>t </a:t>
            </a:r>
            <a:r>
              <a:rPr b="0" lang="en-US" sz="3600" spc="-60" strike="noStrike" cap="all">
                <a:solidFill>
                  <a:srgbClr val="d1282e"/>
                </a:solidFill>
                <a:latin typeface="Arial Black"/>
              </a:rPr>
              <a:t>Mas</a:t>
            </a:r>
            <a:r>
              <a:rPr b="0" lang="en-US" sz="3600" spc="-60" strike="noStrike" cap="all">
                <a:solidFill>
                  <a:srgbClr val="d1282e"/>
                </a:solidFill>
                <a:latin typeface="Arial Black"/>
              </a:rPr>
              <a:t>ter </a:t>
            </a:r>
            <a:r>
              <a:rPr b="0" lang="en-US" sz="3600" spc="-60" strike="noStrike" cap="all">
                <a:solidFill>
                  <a:srgbClr val="d1282e"/>
                </a:solidFill>
                <a:latin typeface="Arial Black"/>
              </a:rPr>
              <a:t>titl</a:t>
            </a:r>
            <a:r>
              <a:rPr b="0" lang="en-US" sz="3600" spc="-60" strike="noStrike" cap="all">
                <a:solidFill>
                  <a:srgbClr val="d1282e"/>
                </a:solidFill>
                <a:latin typeface="Arial Black"/>
              </a:rPr>
              <a:t>e </a:t>
            </a:r>
            <a:r>
              <a:rPr b="0" lang="en-US" sz="3600" spc="-60" strike="noStrike" cap="all">
                <a:solidFill>
                  <a:srgbClr val="d1282e"/>
                </a:solidFill>
                <a:latin typeface="Arial Black"/>
              </a:rPr>
              <a:t>sty</a:t>
            </a:r>
            <a:r>
              <a:rPr b="0" lang="en-US" sz="3600" spc="-60" strike="noStrike" cap="all">
                <a:solidFill>
                  <a:srgbClr val="d1282e"/>
                </a:solidFill>
                <a:latin typeface="Arial Black"/>
              </a:rPr>
              <a:t>le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" name="PlaceHolder 4"/>
          <p:cNvSpPr>
            <a:spLocks noGrp="1"/>
          </p:cNvSpPr>
          <p:nvPr>
            <p:ph type="body"/>
          </p:nvPr>
        </p:nvSpPr>
        <p:spPr>
          <a:xfrm>
            <a:off x="457200" y="1752480"/>
            <a:ext cx="7619760" cy="4373280"/>
          </a:xfrm>
          <a:prstGeom prst="rect">
            <a:avLst/>
          </a:prstGeom>
        </p:spPr>
        <p:txBody>
          <a:bodyPr>
            <a:noAutofit/>
          </a:bodyPr>
          <a:p>
            <a:pPr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tabLst>
                <a:tab algn="l" pos="0"/>
              </a:tabLst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</a:rPr>
              <a:t>Click to edit Master text styles</a:t>
            </a:r>
            <a:endParaRPr b="1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457200" indent="-182520">
              <a:lnSpc>
                <a:spcPct val="100000"/>
              </a:lnSpc>
              <a:spcBef>
                <a:spcPts val="400"/>
              </a:spcBef>
              <a:buClr>
                <a:srgbClr val="d1282e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Second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2" marL="1143000" indent="-228240">
              <a:lnSpc>
                <a:spcPct val="100000"/>
              </a:lnSpc>
              <a:spcBef>
                <a:spcPts val="360"/>
              </a:spcBef>
              <a:buClr>
                <a:srgbClr val="d1282e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600200" indent="-228240">
              <a:lnSpc>
                <a:spcPct val="100000"/>
              </a:lnSpc>
              <a:spcBef>
                <a:spcPts val="360"/>
              </a:spcBef>
              <a:buClr>
                <a:srgbClr val="d1282e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057400" indent="-228240">
              <a:lnSpc>
                <a:spcPct val="100000"/>
              </a:lnSpc>
              <a:spcBef>
                <a:spcPts val="360"/>
              </a:spcBef>
              <a:buClr>
                <a:srgbClr val="d1282e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" name="PlaceHolder 5"/>
          <p:cNvSpPr>
            <a:spLocks noGrp="1"/>
          </p:cNvSpPr>
          <p:nvPr>
            <p:ph type="dt"/>
          </p:nvPr>
        </p:nvSpPr>
        <p:spPr>
          <a:xfrm>
            <a:off x="457200" y="6172200"/>
            <a:ext cx="3428640" cy="304560"/>
          </a:xfrm>
          <a:prstGeom prst="rect">
            <a:avLst/>
          </a:prstGeom>
        </p:spPr>
        <p:txBody>
          <a:bodyPr bIns="0" anchor="b"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50" name="PlaceHolder 6"/>
          <p:cNvSpPr>
            <a:spLocks noGrp="1"/>
          </p:cNvSpPr>
          <p:nvPr>
            <p:ph type="ftr"/>
          </p:nvPr>
        </p:nvSpPr>
        <p:spPr>
          <a:xfrm>
            <a:off x="2857680" y="6492960"/>
            <a:ext cx="3428640" cy="283320"/>
          </a:xfrm>
          <a:prstGeom prst="rect">
            <a:avLst/>
          </a:prstGeom>
        </p:spPr>
        <p:txBody>
          <a:bodyPr>
            <a:noAutofit/>
          </a:bodyPr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d1282e"/>
                </a:solidFill>
                <a:latin typeface="Arial"/>
              </a:rPr>
              <a:t>John P. Dickerson - </a:t>
            </a:r>
            <a:r>
              <a:rPr b="0" lang="en-US" sz="1000" spc="-1" strike="noStrike">
                <a:solidFill>
                  <a:srgbClr val="d1282e"/>
                </a:solidFill>
                <a:latin typeface="Arial"/>
              </a:rPr>
              <a:t>EC 2016</a:t>
            </a:r>
            <a:endParaRPr b="0" lang="en-US" sz="1000" spc="-1" strike="noStrike">
              <a:latin typeface="Times New Roman"/>
            </a:endParaRPr>
          </a:p>
        </p:txBody>
      </p:sp>
      <p:sp>
        <p:nvSpPr>
          <p:cNvPr id="51" name="PlaceHolder 7"/>
          <p:cNvSpPr>
            <a:spLocks noGrp="1"/>
          </p:cNvSpPr>
          <p:nvPr>
            <p:ph type="sldNum"/>
          </p:nvPr>
        </p:nvSpPr>
        <p:spPr>
          <a:xfrm rot="16200000">
            <a:off x="8227080" y="5885640"/>
            <a:ext cx="1315440" cy="36468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fld id="{5A9FB0BB-BA48-41F8-BB25-932034D5DE31}" type="slidenum">
              <a:rPr b="1" lang="en-US" sz="2400" spc="-1" strike="noStrike">
                <a:solidFill>
                  <a:srgbClr val="d1282e"/>
                </a:solidFill>
                <a:latin typeface="Arial"/>
              </a:rPr>
              <a:t>&lt;number&gt;</a:t>
            </a:fld>
            <a:endParaRPr b="0" lang="en-US" sz="2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CustomShape 1"/>
          <p:cNvSpPr/>
          <p:nvPr/>
        </p:nvSpPr>
        <p:spPr>
          <a:xfrm>
            <a:off x="9001080" y="0"/>
            <a:ext cx="142560" cy="13712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9" name="CustomShape 2"/>
          <p:cNvSpPr/>
          <p:nvPr/>
        </p:nvSpPr>
        <p:spPr>
          <a:xfrm>
            <a:off x="9001080" y="1371600"/>
            <a:ext cx="142560" cy="54860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0" name="PlaceHolder 3"/>
          <p:cNvSpPr>
            <a:spLocks noGrp="1"/>
          </p:cNvSpPr>
          <p:nvPr>
            <p:ph type="title"/>
          </p:nvPr>
        </p:nvSpPr>
        <p:spPr>
          <a:xfrm>
            <a:off x="457200" y="152640"/>
            <a:ext cx="5790960" cy="137124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0" lang="en-US" sz="4220" spc="-60" strike="noStrike" cap="all">
                <a:solidFill>
                  <a:srgbClr val="d1282e"/>
                </a:solidFill>
                <a:latin typeface="Arial Black"/>
              </a:rPr>
              <a:t>Titl</a:t>
            </a:r>
            <a:r>
              <a:rPr b="0" lang="en-US" sz="4220" spc="-60" strike="noStrike" cap="all">
                <a:solidFill>
                  <a:srgbClr val="d1282e"/>
                </a:solidFill>
                <a:latin typeface="Arial Black"/>
              </a:rPr>
              <a:t>e </a:t>
            </a:r>
            <a:r>
              <a:rPr b="0" lang="en-US" sz="4220" spc="-60" strike="noStrike" cap="all">
                <a:solidFill>
                  <a:srgbClr val="d1282e"/>
                </a:solidFill>
                <a:latin typeface="Arial Black"/>
              </a:rPr>
              <a:t>Tex</a:t>
            </a:r>
            <a:r>
              <a:rPr b="0" lang="en-US" sz="4220" spc="-60" strike="noStrike" cap="all">
                <a:solidFill>
                  <a:srgbClr val="d1282e"/>
                </a:solidFill>
                <a:latin typeface="Arial Black"/>
              </a:rPr>
              <a:t>t</a:t>
            </a:r>
            <a:endParaRPr b="0" lang="en-US" sz="422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" name="PlaceHolder 4"/>
          <p:cNvSpPr>
            <a:spLocks noGrp="1"/>
          </p:cNvSpPr>
          <p:nvPr>
            <p:ph type="sldNum"/>
          </p:nvPr>
        </p:nvSpPr>
        <p:spPr>
          <a:xfrm rot="16200000">
            <a:off x="8227080" y="5885640"/>
            <a:ext cx="1315440" cy="36468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fld id="{AE2361C3-8D0A-4295-BA91-C4EED60DF80A}" type="slidenum">
              <a:rPr b="1" lang="en-US" sz="2400" spc="-1" strike="noStrike">
                <a:solidFill>
                  <a:srgbClr val="d1282e"/>
                </a:solidFill>
                <a:latin typeface="Arial"/>
              </a:rPr>
              <a:t>&lt;number&gt;</a:t>
            </a:fld>
            <a:endParaRPr b="0" lang="en-US" sz="2400" spc="-1" strike="noStrike">
              <a:latin typeface="Times New Roman"/>
            </a:endParaRPr>
          </a:p>
        </p:txBody>
      </p:sp>
      <p:sp>
        <p:nvSpPr>
          <p:cNvPr id="92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1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CustomShape 1"/>
          <p:cNvSpPr/>
          <p:nvPr/>
        </p:nvSpPr>
        <p:spPr>
          <a:xfrm>
            <a:off x="9001080" y="0"/>
            <a:ext cx="142560" cy="13712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0" name="CustomShape 2"/>
          <p:cNvSpPr/>
          <p:nvPr/>
        </p:nvSpPr>
        <p:spPr>
          <a:xfrm>
            <a:off x="9001080" y="1371600"/>
            <a:ext cx="142560" cy="54860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1" name="PlaceHolder 3"/>
          <p:cNvSpPr>
            <a:spLocks noGrp="1"/>
          </p:cNvSpPr>
          <p:nvPr>
            <p:ph type="title"/>
          </p:nvPr>
        </p:nvSpPr>
        <p:spPr>
          <a:xfrm>
            <a:off x="457200" y="152640"/>
            <a:ext cx="5790960" cy="1371240"/>
          </a:xfrm>
          <a:prstGeom prst="rect">
            <a:avLst/>
          </a:prstGeom>
        </p:spPr>
        <p:txBody>
          <a:bodyPr anchor="b">
            <a:noAutofit/>
          </a:bodyPr>
          <a:p>
            <a:pPr>
              <a:lnSpc>
                <a:spcPct val="100000"/>
              </a:lnSpc>
            </a:pPr>
            <a:r>
              <a:rPr b="0" lang="en-US" sz="3600" spc="-60" strike="noStrike" cap="all">
                <a:solidFill>
                  <a:srgbClr val="d1282e"/>
                </a:solidFill>
                <a:latin typeface="Arial Black"/>
              </a:rPr>
              <a:t>Clic</a:t>
            </a:r>
            <a:r>
              <a:rPr b="0" lang="en-US" sz="3600" spc="-60" strike="noStrike" cap="all">
                <a:solidFill>
                  <a:srgbClr val="d1282e"/>
                </a:solidFill>
                <a:latin typeface="Arial Black"/>
              </a:rPr>
              <a:t>k to </a:t>
            </a:r>
            <a:r>
              <a:rPr b="0" lang="en-US" sz="3600" spc="-60" strike="noStrike" cap="all">
                <a:solidFill>
                  <a:srgbClr val="d1282e"/>
                </a:solidFill>
                <a:latin typeface="Arial Black"/>
              </a:rPr>
              <a:t>edit </a:t>
            </a:r>
            <a:r>
              <a:rPr b="0" lang="en-US" sz="3600" spc="-60" strike="noStrike" cap="all">
                <a:solidFill>
                  <a:srgbClr val="d1282e"/>
                </a:solidFill>
                <a:latin typeface="Arial Black"/>
              </a:rPr>
              <a:t>Mas</a:t>
            </a:r>
            <a:r>
              <a:rPr b="0" lang="en-US" sz="3600" spc="-60" strike="noStrike" cap="all">
                <a:solidFill>
                  <a:srgbClr val="d1282e"/>
                </a:solidFill>
                <a:latin typeface="Arial Black"/>
              </a:rPr>
              <a:t>ter </a:t>
            </a:r>
            <a:r>
              <a:rPr b="0" lang="en-US" sz="3600" spc="-60" strike="noStrike" cap="all">
                <a:solidFill>
                  <a:srgbClr val="d1282e"/>
                </a:solidFill>
                <a:latin typeface="Arial Black"/>
              </a:rPr>
              <a:t>titl</a:t>
            </a:r>
            <a:r>
              <a:rPr b="0" lang="en-US" sz="3600" spc="-60" strike="noStrike" cap="all">
                <a:solidFill>
                  <a:srgbClr val="d1282e"/>
                </a:solidFill>
                <a:latin typeface="Arial Black"/>
              </a:rPr>
              <a:t>e </a:t>
            </a:r>
            <a:r>
              <a:rPr b="0" lang="en-US" sz="3600" spc="-60" strike="noStrike" cap="all">
                <a:solidFill>
                  <a:srgbClr val="d1282e"/>
                </a:solidFill>
                <a:latin typeface="Arial Black"/>
              </a:rPr>
              <a:t>styl</a:t>
            </a:r>
            <a:r>
              <a:rPr b="0" lang="en-US" sz="3600" spc="-60" strike="noStrike" cap="all">
                <a:solidFill>
                  <a:srgbClr val="d1282e"/>
                </a:solidFill>
                <a:latin typeface="Arial Black"/>
              </a:rPr>
              <a:t>e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2" name="PlaceHolder 4"/>
          <p:cNvSpPr>
            <a:spLocks noGrp="1"/>
          </p:cNvSpPr>
          <p:nvPr>
            <p:ph type="dt"/>
          </p:nvPr>
        </p:nvSpPr>
        <p:spPr>
          <a:xfrm>
            <a:off x="457200" y="6172200"/>
            <a:ext cx="3428640" cy="304560"/>
          </a:xfrm>
          <a:prstGeom prst="rect">
            <a:avLst/>
          </a:prstGeom>
        </p:spPr>
        <p:txBody>
          <a:bodyPr bIns="0" anchor="b"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133" name="PlaceHolder 5"/>
          <p:cNvSpPr>
            <a:spLocks noGrp="1"/>
          </p:cNvSpPr>
          <p:nvPr>
            <p:ph type="ftr"/>
          </p:nvPr>
        </p:nvSpPr>
        <p:spPr>
          <a:xfrm>
            <a:off x="2857680" y="6492960"/>
            <a:ext cx="3428640" cy="283320"/>
          </a:xfrm>
          <a:prstGeom prst="rect">
            <a:avLst/>
          </a:prstGeom>
        </p:spPr>
        <p:txBody>
          <a:bodyPr>
            <a:noAutofit/>
          </a:bodyPr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d1282e"/>
                </a:solidFill>
                <a:latin typeface="Arial"/>
              </a:rPr>
              <a:t>John P. Dickerson - EC 2016</a:t>
            </a:r>
            <a:endParaRPr b="0" lang="en-US" sz="1000" spc="-1" strike="noStrike">
              <a:latin typeface="Times New Roman"/>
            </a:endParaRPr>
          </a:p>
        </p:txBody>
      </p:sp>
      <p:sp>
        <p:nvSpPr>
          <p:cNvPr id="134" name="PlaceHolder 6"/>
          <p:cNvSpPr>
            <a:spLocks noGrp="1"/>
          </p:cNvSpPr>
          <p:nvPr>
            <p:ph type="sldNum"/>
          </p:nvPr>
        </p:nvSpPr>
        <p:spPr>
          <a:xfrm rot="16200000">
            <a:off x="8227080" y="5885640"/>
            <a:ext cx="1315440" cy="36468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fld id="{A859805D-7E96-45CD-AB8D-07C47ED5E08A}" type="slidenum">
              <a:rPr b="1" lang="en-US" sz="2400" spc="-1" strike="noStrike">
                <a:solidFill>
                  <a:srgbClr val="d1282e"/>
                </a:solidFill>
                <a:latin typeface="Arial"/>
              </a:rPr>
              <a:t>&lt;number&gt;</a:t>
            </a:fld>
            <a:endParaRPr b="0" lang="en-US" sz="2400" spc="-1" strike="noStrike">
              <a:latin typeface="Times New Roman"/>
            </a:endParaRPr>
          </a:p>
        </p:txBody>
      </p:sp>
      <p:sp>
        <p:nvSpPr>
          <p:cNvPr id="135" name="PlaceHolder 7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1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tif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image" Target="../media/image24.tif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6.tif"/><Relationship Id="rId2" Type="http://schemas.openxmlformats.org/officeDocument/2006/relationships/image" Target="../media/image27.tif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28.tif"/><Relationship Id="rId2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9.tif"/><Relationship Id="rId2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hyperlink" Target="https://github.com/cmsc320/fall2020/tree/master/project0" TargetMode="External"/><Relationship Id="rId2" Type="http://schemas.openxmlformats.org/officeDocument/2006/relationships/hyperlink" Target="https://github.com/cmsc320/fall2020/tree/master/project0" TargetMode="External"/><Relationship Id="rId3" Type="http://schemas.openxmlformats.org/officeDocument/2006/relationships/hyperlink" Target="https://github.com/cmsc320/spring2021/tree/main/project0" TargetMode="External"/><Relationship Id="rId4" Type="http://schemas.openxmlformats.org/officeDocument/2006/relationships/image" Target="../media/image2.tif"/><Relationship Id="rId5" Type="http://schemas.openxmlformats.org/officeDocument/2006/relationships/image" Target="../media/image3.tif"/><Relationship Id="rId6" Type="http://schemas.openxmlformats.org/officeDocument/2006/relationships/image" Target="../media/image4.tif"/><Relationship Id="rId7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30.tif"/><Relationship Id="rId2" Type="http://schemas.openxmlformats.org/officeDocument/2006/relationships/image" Target="../media/image31.tif"/><Relationship Id="rId3" Type="http://schemas.openxmlformats.org/officeDocument/2006/relationships/image" Target="../media/image32.tif"/><Relationship Id="rId4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hyperlink" Target="https://www.linkedin.com/pulse/comprehensive-comparison-jupyter-vs-zeppelin-hoc-q-phan-mba-" TargetMode="External"/><Relationship Id="rId2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33.tif"/><Relationship Id="rId2" Type="http://schemas.openxmlformats.org/officeDocument/2006/relationships/slideLayout" Target="../slideLayouts/slideLayout1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13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35.tif"/><Relationship Id="rId2" Type="http://schemas.openxmlformats.org/officeDocument/2006/relationships/image" Target="../media/image36.tif"/><Relationship Id="rId3" Type="http://schemas.openxmlformats.org/officeDocument/2006/relationships/slideLayout" Target="../slideLayouts/slideLayout1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37.tif"/><Relationship Id="rId2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tif"/><Relationship Id="rId3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tif"/><Relationship Id="rId3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9.tif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8" Type="http://schemas.openxmlformats.org/officeDocument/2006/relationships/image" Target="../media/image17.png"/><Relationship Id="rId9" Type="http://schemas.openxmlformats.org/officeDocument/2006/relationships/image" Target="../media/image18.jpeg"/><Relationship Id="rId10" Type="http://schemas.openxmlformats.org/officeDocument/2006/relationships/image" Target="../media/image19.png"/><Relationship Id="rId11" Type="http://schemas.openxmlformats.org/officeDocument/2006/relationships/slideLayout" Target="../slideLayouts/slideLayout2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0.tif"/><Relationship Id="rId2" Type="http://schemas.openxmlformats.org/officeDocument/2006/relationships/slideLayout" Target="../slideLayouts/slideLayout27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TextShape 1"/>
          <p:cNvSpPr txBox="1"/>
          <p:nvPr/>
        </p:nvSpPr>
        <p:spPr>
          <a:xfrm>
            <a:off x="457200" y="247320"/>
            <a:ext cx="7772040" cy="37832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>
              <a:lnSpc>
                <a:spcPct val="100000"/>
              </a:lnSpc>
            </a:pPr>
            <a:r>
              <a:rPr b="0" lang="en-US" sz="4000" spc="-80" strike="noStrike" cap="all">
                <a:solidFill>
                  <a:srgbClr val="000000"/>
                </a:solidFill>
                <a:latin typeface="Arial Black"/>
              </a:rPr>
              <a:t>Introduction to </a:t>
            </a:r>
            <a:br/>
            <a:r>
              <a:rPr b="0" lang="en-US" sz="4000" spc="-80" strike="noStrike" cap="all">
                <a:solidFill>
                  <a:srgbClr val="000000"/>
                </a:solidFill>
                <a:latin typeface="Arial Black"/>
              </a:rPr>
              <a:t>Data Science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9" name="TextShape 2"/>
          <p:cNvSpPr txBox="1"/>
          <p:nvPr/>
        </p:nvSpPr>
        <p:spPr>
          <a:xfrm>
            <a:off x="457200" y="2923560"/>
            <a:ext cx="6857640" cy="793800"/>
          </a:xfrm>
          <a:prstGeom prst="rect">
            <a:avLst/>
          </a:prstGeom>
          <a:noFill/>
          <a:ln w="0">
            <a:noFill/>
          </a:ln>
        </p:spPr>
        <p:txBody>
          <a:bodyPr>
            <a:normAutofit fontScale="94000"/>
          </a:bodyPr>
          <a:p>
            <a:pPr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tabLst>
                <a:tab algn="l" pos="0"/>
              </a:tabLst>
            </a:pPr>
            <a:r>
              <a:rPr b="0" lang="en-US" sz="2000" spc="117" strike="noStrike" cap="all">
                <a:solidFill>
                  <a:srgbClr val="d1282e"/>
                </a:solidFill>
                <a:latin typeface="Arial Black"/>
              </a:rPr>
              <a:t>José Manuel Calderón Trilla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tabLst>
                <a:tab algn="l" pos="0"/>
              </a:tabLst>
            </a:pPr>
            <a:r>
              <a:rPr b="0" lang="en-US" sz="2000" spc="117" strike="noStrike" cap="all">
                <a:solidFill>
                  <a:srgbClr val="d1282e"/>
                </a:solidFill>
                <a:latin typeface="Arial Black"/>
              </a:rPr>
              <a:t>(slides by John P. Dickerson) 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80" name="CustomShape 3"/>
          <p:cNvSpPr/>
          <p:nvPr/>
        </p:nvSpPr>
        <p:spPr>
          <a:xfrm>
            <a:off x="457200" y="5080680"/>
            <a:ext cx="3822840" cy="155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1600" spc="-1" strike="noStrike">
                <a:solidFill>
                  <a:srgbClr val="000000"/>
                </a:solidFill>
                <a:latin typeface="Arial"/>
              </a:rPr>
              <a:t>Lecture #2 – 01/27/2020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600" spc="-1" strike="noStrike">
                <a:solidFill>
                  <a:srgbClr val="000000"/>
                </a:solidFill>
                <a:latin typeface="Arial"/>
              </a:rPr>
              <a:t>CMSC320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600" spc="-1" strike="noStrike">
                <a:solidFill>
                  <a:srgbClr val="000000"/>
                </a:solidFill>
                <a:latin typeface="Arial"/>
              </a:rPr>
              <a:t>Mondays &amp; Wednesdays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600" spc="-1" strike="noStrike">
                <a:solidFill>
                  <a:srgbClr val="000000"/>
                </a:solidFill>
                <a:latin typeface="Arial"/>
              </a:rPr>
              <a:t>5:00pm – 6:15pm</a:t>
            </a:r>
            <a:br/>
            <a:r>
              <a:rPr b="1" lang="en-US" sz="1600" spc="-1" strike="noStrike">
                <a:solidFill>
                  <a:srgbClr val="808080"/>
                </a:solidFill>
                <a:latin typeface="Arial"/>
              </a:rPr>
              <a:t>(… or anytime on the Internet)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181" name="Picture 6" descr=""/>
          <p:cNvPicPr/>
          <p:nvPr/>
        </p:nvPicPr>
        <p:blipFill>
          <a:blip r:embed="rId1"/>
          <a:stretch/>
        </p:blipFill>
        <p:spPr>
          <a:xfrm>
            <a:off x="4655880" y="5080680"/>
            <a:ext cx="3721680" cy="12934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TextShape 1"/>
          <p:cNvSpPr txBox="1"/>
          <p:nvPr/>
        </p:nvSpPr>
        <p:spPr>
          <a:xfrm>
            <a:off x="457200" y="152640"/>
            <a:ext cx="5790960" cy="13712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>
              <a:lnSpc>
                <a:spcPct val="100000"/>
              </a:lnSpc>
            </a:pPr>
            <a:r>
              <a:rPr b="0" lang="en-US" sz="3600" spc="-60" strike="noStrike" cap="all">
                <a:solidFill>
                  <a:srgbClr val="d1282e"/>
                </a:solidFill>
                <a:latin typeface="Arial Black"/>
              </a:rPr>
              <a:t>Netflix Prize I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1" name="TextShape 2"/>
          <p:cNvSpPr txBox="1"/>
          <p:nvPr/>
        </p:nvSpPr>
        <p:spPr>
          <a:xfrm>
            <a:off x="457200" y="1752480"/>
            <a:ext cx="7619760" cy="481284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p>
            <a:pPr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tabLst>
                <a:tab algn="l" pos="0"/>
              </a:tabLst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</a:rPr>
              <a:t>Recommender systems: predict a user’s rating of an item</a:t>
            </a:r>
            <a:endParaRPr b="1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tabLst>
                <a:tab algn="l" pos="0"/>
              </a:tabLst>
            </a:pPr>
            <a:br/>
            <a:br/>
            <a:br/>
            <a:br/>
            <a:br/>
            <a:br/>
            <a:r>
              <a:rPr b="1" lang="en-US" sz="2000" spc="-1" strike="noStrike">
                <a:solidFill>
                  <a:srgbClr val="000000"/>
                </a:solidFill>
                <a:latin typeface="Arial"/>
              </a:rPr>
              <a:t>Netflix Prize: $1MM to the first team that beats our in-house engine by 10%</a:t>
            </a:r>
            <a:endParaRPr b="1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</a:rPr>
              <a:t>Happened after about three years</a:t>
            </a:r>
            <a:endParaRPr b="1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</a:rPr>
              <a:t>Model was </a:t>
            </a:r>
            <a:r>
              <a:rPr b="1" lang="en-US" sz="2000" spc="-1" strike="noStrike">
                <a:solidFill>
                  <a:srgbClr val="d1282e"/>
                </a:solidFill>
                <a:latin typeface="Arial"/>
              </a:rPr>
              <a:t>never used </a:t>
            </a:r>
            <a:r>
              <a:rPr b="1" lang="en-US" sz="2000" spc="-1" strike="noStrike">
                <a:solidFill>
                  <a:srgbClr val="000000"/>
                </a:solidFill>
                <a:latin typeface="Arial"/>
              </a:rPr>
              <a:t>by Netflix for a variety of reasons</a:t>
            </a:r>
            <a:endParaRPr b="1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800280" indent="-342720">
              <a:lnSpc>
                <a:spcPct val="100000"/>
              </a:lnSpc>
              <a:spcBef>
                <a:spcPts val="400"/>
              </a:spcBef>
              <a:buClr>
                <a:srgbClr val="d1282e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Out of date (DVDs vs streaming)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800280" indent="-342720">
              <a:lnSpc>
                <a:spcPct val="100000"/>
              </a:lnSpc>
              <a:spcBef>
                <a:spcPts val="400"/>
              </a:spcBef>
              <a:buClr>
                <a:srgbClr val="d1282e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Too complicated / not interpretable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2" name="TextShape 3"/>
          <p:cNvSpPr txBox="1"/>
          <p:nvPr/>
        </p:nvSpPr>
        <p:spPr>
          <a:xfrm rot="16200000">
            <a:off x="8227080" y="5885640"/>
            <a:ext cx="13154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fld id="{07577CA9-3A6A-4813-8E61-C9B26F0A92F9}" type="slidenum">
              <a:rPr b="1" lang="en-US" sz="2400" spc="-1" strike="noStrike">
                <a:solidFill>
                  <a:srgbClr val="d1282e"/>
                </a:solidFill>
                <a:latin typeface="Arial"/>
              </a:rPr>
              <a:t>&lt;number&gt;</a:t>
            </a:fld>
            <a:endParaRPr b="0" lang="en-US" sz="2400" spc="-1" strike="noStrike">
              <a:latin typeface="Times New Roman"/>
            </a:endParaRPr>
          </a:p>
        </p:txBody>
      </p:sp>
      <p:graphicFrame>
        <p:nvGraphicFramePr>
          <p:cNvPr id="243" name="Table 4"/>
          <p:cNvGraphicFramePr/>
          <p:nvPr/>
        </p:nvGraphicFramePr>
        <p:xfrm>
          <a:off x="1074240" y="2296440"/>
          <a:ext cx="6585480" cy="1482840"/>
        </p:xfrm>
        <a:graphic>
          <a:graphicData uri="http://schemas.openxmlformats.org/drawingml/2006/table">
            <a:tbl>
              <a:tblPr/>
              <a:tblGrid>
                <a:gridCol w="1316880"/>
                <a:gridCol w="1316880"/>
                <a:gridCol w="1316880"/>
                <a:gridCol w="1316880"/>
                <a:gridCol w="1317960"/>
              </a:tblGrid>
              <a:tr h="370800">
                <a:tc>
                  <a:tcPr marL="91440" marR="91440">
                    <a:lnT w="2520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Twilight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T w="2520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Wall-E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T w="2520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Twilight II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T w="2520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Furious 7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T w="2520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</a:tr>
              <a:tr h="370800"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User 1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T w="2520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+1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T w="2520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-1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T w="2520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solidFill>
                      <a:srgbClr val="d1282e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+1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T w="2520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?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T w="2520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70800"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User 2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T w="2520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+1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T w="2520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-1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T w="2520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solidFill>
                      <a:srgbClr val="d1282e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?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T w="2520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?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T w="2520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70800"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User 3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T w="2520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-1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T w="2520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solidFill>
                      <a:srgbClr val="d1282e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+1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T w="2520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-1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T w="2520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solidFill>
                      <a:srgbClr val="d1282e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+1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T w="2520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solidFill>
                      <a:srgbClr val="9bbb59"/>
                    </a:solidFill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49" dur="indefinite" restart="never" nodeType="tmRoot">
          <p:childTnLst>
            <p:seq>
              <p:cTn id="150" dur="indefinite" nodeType="mainSeq">
                <p:childTnLst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TextShape 1"/>
          <p:cNvSpPr txBox="1"/>
          <p:nvPr/>
        </p:nvSpPr>
        <p:spPr>
          <a:xfrm>
            <a:off x="457200" y="152640"/>
            <a:ext cx="5790960" cy="13712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>
              <a:lnSpc>
                <a:spcPct val="100000"/>
              </a:lnSpc>
            </a:pPr>
            <a:r>
              <a:rPr b="0" lang="en-US" sz="3600" spc="-60" strike="noStrike" cap="all">
                <a:solidFill>
                  <a:srgbClr val="d1282e"/>
                </a:solidFill>
                <a:latin typeface="Arial Black"/>
              </a:rPr>
              <a:t>Netflix Prize II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5" name="TextShape 2"/>
          <p:cNvSpPr txBox="1"/>
          <p:nvPr/>
        </p:nvSpPr>
        <p:spPr>
          <a:xfrm rot="16200000">
            <a:off x="8227080" y="5885640"/>
            <a:ext cx="13154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fld id="{821E5348-2DD1-4B9E-BEBF-FAE27C898E8F}" type="slidenum">
              <a:rPr b="1" lang="en-US" sz="2400" spc="-1" strike="noStrike">
                <a:solidFill>
                  <a:srgbClr val="d1282e"/>
                </a:solidFill>
                <a:latin typeface="Arial"/>
              </a:rPr>
              <a:t>&lt;number&gt;</a:t>
            </a:fld>
            <a:endParaRPr b="0" lang="en-US" sz="2400" spc="-1" strike="noStrike">
              <a:latin typeface="Times New Roman"/>
            </a:endParaRPr>
          </a:p>
        </p:txBody>
      </p:sp>
      <p:grpSp>
        <p:nvGrpSpPr>
          <p:cNvPr id="246" name="Group 3"/>
          <p:cNvGrpSpPr/>
          <p:nvPr/>
        </p:nvGrpSpPr>
        <p:grpSpPr>
          <a:xfrm>
            <a:off x="801720" y="2053800"/>
            <a:ext cx="5039640" cy="4584240"/>
            <a:chOff x="801720" y="2053800"/>
            <a:chExt cx="5039640" cy="4584240"/>
          </a:xfrm>
        </p:grpSpPr>
        <p:pic>
          <p:nvPicPr>
            <p:cNvPr id="247" name="Picture 4" descr=""/>
            <p:cNvPicPr/>
            <p:nvPr/>
          </p:nvPicPr>
          <p:blipFill>
            <a:blip r:embed="rId1"/>
            <a:stretch/>
          </p:blipFill>
          <p:spPr>
            <a:xfrm>
              <a:off x="1140480" y="2053800"/>
              <a:ext cx="4700880" cy="42501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48" name="CustomShape 4"/>
            <p:cNvSpPr/>
            <p:nvPr/>
          </p:nvSpPr>
          <p:spPr>
            <a:xfrm>
              <a:off x="1140480" y="6304320"/>
              <a:ext cx="4700880" cy="3337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 algn="ctr">
                <a:lnSpc>
                  <a:spcPct val="100000"/>
                </a:lnSpc>
              </a:pPr>
              <a:r>
                <a:rPr b="0" lang="en-US" sz="1600" spc="-1" strike="noStrike">
                  <a:solidFill>
                    <a:srgbClr val="000000"/>
                  </a:solidFill>
                  <a:latin typeface="Arial"/>
                </a:rPr>
                <a:t>Latent factor 2</a:t>
              </a:r>
              <a:endParaRPr b="0" lang="en-US" sz="1600" spc="-1" strike="noStrike">
                <a:latin typeface="Arial"/>
              </a:endParaRPr>
            </a:p>
          </p:txBody>
        </p:sp>
        <p:sp>
          <p:nvSpPr>
            <p:cNvPr id="249" name="CustomShape 5"/>
            <p:cNvSpPr/>
            <p:nvPr/>
          </p:nvSpPr>
          <p:spPr>
            <a:xfrm rot="16200000">
              <a:off x="-1156320" y="4012200"/>
              <a:ext cx="4250160" cy="3337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 algn="ctr">
                <a:lnSpc>
                  <a:spcPct val="100000"/>
                </a:lnSpc>
              </a:pPr>
              <a:r>
                <a:rPr b="0" lang="en-US" sz="1600" spc="-1" strike="noStrike">
                  <a:solidFill>
                    <a:srgbClr val="000000"/>
                  </a:solidFill>
                  <a:latin typeface="Arial"/>
                </a:rPr>
                <a:t>Latent factor 1</a:t>
              </a:r>
              <a:endParaRPr b="0" lang="en-US" sz="1600" spc="-1" strike="noStrike">
                <a:latin typeface="Arial"/>
              </a:endParaRPr>
            </a:p>
          </p:txBody>
        </p:sp>
      </p:grpSp>
      <p:sp>
        <p:nvSpPr>
          <p:cNvPr id="250" name="CustomShape 6"/>
          <p:cNvSpPr/>
          <p:nvPr/>
        </p:nvSpPr>
        <p:spPr>
          <a:xfrm>
            <a:off x="-29880" y="6552720"/>
            <a:ext cx="4586760" cy="30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i="1" lang="en-US" sz="1400" spc="-1" strike="noStrike">
                <a:solidFill>
                  <a:srgbClr val="808080"/>
                </a:solidFill>
                <a:latin typeface="Arial"/>
              </a:rPr>
              <a:t>Image courtesy of Christopher Volinsky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51" name="CustomShape 7"/>
          <p:cNvSpPr/>
          <p:nvPr/>
        </p:nvSpPr>
        <p:spPr>
          <a:xfrm>
            <a:off x="5948280" y="2962440"/>
            <a:ext cx="2844000" cy="1723680"/>
          </a:xfrm>
          <a:prstGeom prst="roundRect">
            <a:avLst>
              <a:gd name="adj" fmla="val 16667"/>
            </a:avLst>
          </a:prstGeom>
          <a:solidFill>
            <a:srgbClr val="000000"/>
          </a:solidFill>
          <a:ln>
            <a:solidFill>
              <a:srgbClr val="000000"/>
            </a:solidFill>
            <a:rou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Latent factors model: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Identify factors with max discrimination between movies</a:t>
            </a:r>
            <a:endParaRPr b="0" lang="en-US" sz="1800" spc="-1" strike="noStrike">
              <a:latin typeface="Arial"/>
            </a:endParaRPr>
          </a:p>
        </p:txBody>
      </p:sp>
      <p:grpSp>
        <p:nvGrpSpPr>
          <p:cNvPr id="252" name="Group 8"/>
          <p:cNvGrpSpPr/>
          <p:nvPr/>
        </p:nvGrpSpPr>
        <p:grpSpPr>
          <a:xfrm>
            <a:off x="629640" y="1524240"/>
            <a:ext cx="6157800" cy="528840"/>
            <a:chOff x="629640" y="1524240"/>
            <a:chExt cx="6157800" cy="528840"/>
          </a:xfrm>
        </p:grpSpPr>
        <p:sp>
          <p:nvSpPr>
            <p:cNvPr id="253" name="CustomShape 9"/>
            <p:cNvSpPr/>
            <p:nvPr/>
          </p:nvSpPr>
          <p:spPr>
            <a:xfrm>
              <a:off x="629640" y="1524240"/>
              <a:ext cx="2722680" cy="528840"/>
            </a:xfrm>
            <a:prstGeom prst="roundRect">
              <a:avLst>
                <a:gd name="adj" fmla="val 16667"/>
              </a:avLst>
            </a:prstGeom>
            <a:solidFill>
              <a:srgbClr val="7a7a7a"/>
            </a:solidFill>
            <a:ln>
              <a:solidFill>
                <a:srgbClr val="777777"/>
              </a:solidFill>
              <a:round/>
            </a:ln>
            <a:effectLst>
              <a:outerShdw algn="bl" blurRad="39999" dist="23040" rotWithShape="0">
                <a:srgbClr val="000000">
                  <a:alpha val="40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ffffff"/>
                  </a:solidFill>
                  <a:latin typeface="Arial"/>
                </a:rPr>
                <a:t>Frat/Gross-Out Comedy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254" name="CustomShape 10"/>
            <p:cNvSpPr/>
            <p:nvPr/>
          </p:nvSpPr>
          <p:spPr>
            <a:xfrm>
              <a:off x="4064760" y="1524240"/>
              <a:ext cx="2722680" cy="528840"/>
            </a:xfrm>
            <a:prstGeom prst="roundRect">
              <a:avLst>
                <a:gd name="adj" fmla="val 16667"/>
              </a:avLst>
            </a:prstGeom>
            <a:solidFill>
              <a:srgbClr val="7a7a7a"/>
            </a:solidFill>
            <a:ln>
              <a:solidFill>
                <a:srgbClr val="777777"/>
              </a:solidFill>
              <a:round/>
            </a:ln>
            <a:effectLst>
              <a:outerShdw algn="bl" blurRad="39999" dist="23040" rotWithShape="0">
                <a:srgbClr val="000000">
                  <a:alpha val="40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en-US" sz="1600" spc="-1" strike="noStrike">
                  <a:solidFill>
                    <a:srgbClr val="ffffff"/>
                  </a:solidFill>
                  <a:latin typeface="Arial"/>
                </a:rPr>
                <a:t>Critically-Acclaimed/Strong Female Lead</a:t>
              </a:r>
              <a:endParaRPr b="0" lang="en-US" sz="1600" spc="-1" strike="noStrike">
                <a:latin typeface="Arial"/>
              </a:endParaRPr>
            </a:p>
          </p:txBody>
        </p:sp>
        <p:sp>
          <p:nvSpPr>
            <p:cNvPr id="255" name="CustomShape 11"/>
            <p:cNvSpPr/>
            <p:nvPr/>
          </p:nvSpPr>
          <p:spPr>
            <a:xfrm>
              <a:off x="3352680" y="1788840"/>
              <a:ext cx="71172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solidFill>
                <a:srgbClr val="7a7a7a"/>
              </a:solidFill>
              <a:round/>
              <a:headEnd len="med" type="triangle" w="med"/>
              <a:tailEnd len="med" type="triangle" w="med"/>
            </a:ln>
            <a:effectLst>
              <a:outerShdw algn="bl" blurRad="39999" dist="23040" rotWithShape="0">
                <a:srgbClr val="000000">
                  <a:alpha val="40000"/>
                </a:srgbClr>
              </a:outerShdw>
            </a:effectLst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/>
          </p:style>
        </p:sp>
      </p:grpSp>
      <p:grpSp>
        <p:nvGrpSpPr>
          <p:cNvPr id="256" name="Group 12"/>
          <p:cNvGrpSpPr/>
          <p:nvPr/>
        </p:nvGrpSpPr>
        <p:grpSpPr>
          <a:xfrm>
            <a:off x="90000" y="2398320"/>
            <a:ext cx="809280" cy="3440520"/>
            <a:chOff x="90000" y="2398320"/>
            <a:chExt cx="809280" cy="3440520"/>
          </a:xfrm>
        </p:grpSpPr>
        <p:sp>
          <p:nvSpPr>
            <p:cNvPr id="257" name="CustomShape 13"/>
            <p:cNvSpPr/>
            <p:nvPr/>
          </p:nvSpPr>
          <p:spPr>
            <a:xfrm>
              <a:off x="90000" y="2398320"/>
              <a:ext cx="809280" cy="419400"/>
            </a:xfrm>
            <a:prstGeom prst="roundRect">
              <a:avLst>
                <a:gd name="adj" fmla="val 16667"/>
              </a:avLst>
            </a:prstGeom>
            <a:solidFill>
              <a:srgbClr val="7a7a7a"/>
            </a:solidFill>
            <a:ln>
              <a:solidFill>
                <a:srgbClr val="777777"/>
              </a:solidFill>
              <a:round/>
            </a:ln>
            <a:effectLst>
              <a:outerShdw algn="bl" blurRad="39999" dist="23040" rotWithShape="0">
                <a:srgbClr val="000000">
                  <a:alpha val="40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ffffff"/>
                  </a:solidFill>
                  <a:latin typeface="Arial"/>
                </a:rPr>
                <a:t>Artsy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258" name="CustomShape 14"/>
            <p:cNvSpPr/>
            <p:nvPr/>
          </p:nvSpPr>
          <p:spPr>
            <a:xfrm>
              <a:off x="90000" y="5419440"/>
              <a:ext cx="809280" cy="419400"/>
            </a:xfrm>
            <a:prstGeom prst="roundRect">
              <a:avLst>
                <a:gd name="adj" fmla="val 16667"/>
              </a:avLst>
            </a:prstGeom>
            <a:solidFill>
              <a:srgbClr val="7a7a7a"/>
            </a:solidFill>
            <a:ln>
              <a:solidFill>
                <a:srgbClr val="777777"/>
              </a:solidFill>
              <a:round/>
            </a:ln>
            <a:effectLst>
              <a:outerShdw algn="bl" blurRad="39999" dist="23040" rotWithShape="0">
                <a:srgbClr val="000000">
                  <a:alpha val="40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ffffff"/>
                  </a:solidFill>
                  <a:latin typeface="Arial"/>
                </a:rPr>
                <a:t>BB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259" name="CustomShape 15"/>
            <p:cNvSpPr/>
            <p:nvPr/>
          </p:nvSpPr>
          <p:spPr>
            <a:xfrm>
              <a:off x="494640" y="2818080"/>
              <a:ext cx="360" cy="26010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solidFill>
                <a:srgbClr val="7a7a7a"/>
              </a:solidFill>
              <a:round/>
              <a:headEnd len="med" type="triangle" w="med"/>
              <a:tailEnd len="med" type="triangle" w="med"/>
            </a:ln>
            <a:effectLst>
              <a:outerShdw algn="bl" blurRad="39999" dist="23040" rotWithShape="0">
                <a:srgbClr val="000000">
                  <a:alpha val="40000"/>
                </a:srgbClr>
              </a:outerShdw>
            </a:effectLst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/>
          </p:style>
        </p:sp>
      </p:grp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75" dur="indefinite" restart="never" nodeType="tmRoot">
          <p:childTnLst>
            <p:seq>
              <p:cTn id="176" dur="indefinite" nodeType="mainSeq">
                <p:childTnLst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TextShape 1"/>
          <p:cNvSpPr txBox="1"/>
          <p:nvPr/>
        </p:nvSpPr>
        <p:spPr>
          <a:xfrm>
            <a:off x="457200" y="152640"/>
            <a:ext cx="5790960" cy="13712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>
              <a:lnSpc>
                <a:spcPct val="100000"/>
              </a:lnSpc>
            </a:pPr>
            <a:r>
              <a:rPr b="0" lang="en-US" sz="3600" spc="-60" strike="noStrike" cap="all">
                <a:solidFill>
                  <a:srgbClr val="d1282e"/>
                </a:solidFill>
                <a:latin typeface="Arial Black"/>
              </a:rPr>
              <a:t>Netflix Prize III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1" name="TextShape 2"/>
          <p:cNvSpPr txBox="1"/>
          <p:nvPr/>
        </p:nvSpPr>
        <p:spPr>
          <a:xfrm>
            <a:off x="457200" y="1752480"/>
            <a:ext cx="7619760" cy="437328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p>
            <a:pPr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tabLst>
                <a:tab algn="l" pos="0"/>
              </a:tabLst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</a:rPr>
              <a:t>Netflix initially planned a follow-up competition</a:t>
            </a:r>
            <a:endParaRPr b="1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tabLst>
                <a:tab algn="l" pos="0"/>
              </a:tabLst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</a:rPr>
              <a:t>In 2007, UT Austin managed to deanonymize portions of the original released (anonymized) Netflix dataset:</a:t>
            </a:r>
            <a:endParaRPr b="1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</a:rPr>
              <a:t>????????????</a:t>
            </a:r>
            <a:endParaRPr b="1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</a:rPr>
              <a:t>Matched rating against those made publicly on IMDb</a:t>
            </a:r>
            <a:endParaRPr b="1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tabLst>
                <a:tab algn="l" pos="0"/>
              </a:tabLst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</a:rPr>
              <a:t>Why could this be bad?</a:t>
            </a:r>
            <a:endParaRPr b="1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tabLst>
                <a:tab algn="l" pos="0"/>
              </a:tabLst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</a:rPr>
              <a:t>2009—2010, four Netflix users filed a class-action lawsuit against Netflix over</a:t>
            </a:r>
            <a:endParaRPr b="1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2" name="TextShape 3"/>
          <p:cNvSpPr txBox="1"/>
          <p:nvPr/>
        </p:nvSpPr>
        <p:spPr>
          <a:xfrm rot="16200000">
            <a:off x="8227080" y="5885640"/>
            <a:ext cx="13154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fld id="{A3269B96-BE27-4E69-B058-0F27C1A330C5}" type="slidenum">
              <a:rPr b="1" lang="en-US" sz="2400" spc="-1" strike="noStrike">
                <a:solidFill>
                  <a:srgbClr val="d1282e"/>
                </a:solidFill>
                <a:latin typeface="Arial"/>
              </a:rPr>
              <a:t>&lt;number&gt;</a:t>
            </a:fld>
            <a:endParaRPr b="0" lang="en-US" sz="24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95" dur="indefinite" restart="never" nodeType="tmRoot">
          <p:childTnLst>
            <p:seq>
              <p:cTn id="196" dur="indefinite" nodeType="mainSeq">
                <p:childTnLst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1" fill="hold">
                      <p:stCondLst>
                        <p:cond delay="indefinite"/>
                      </p:stCondLst>
                      <p:childTnLst>
                        <p:par>
                          <p:cTn id="202" fill="hold">
                            <p:stCondLst>
                              <p:cond delay="0"/>
                            </p:stCondLst>
                            <p:childTnLst>
                              <p:par>
                                <p:cTn id="20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5" fill="hold">
                      <p:stCondLst>
                        <p:cond delay="indefinite"/>
                      </p:stCondLst>
                      <p:childTnLst>
                        <p:par>
                          <p:cTn id="206" fill="hold">
                            <p:stCondLst>
                              <p:cond delay="0"/>
                            </p:stCondLst>
                            <p:childTnLst>
                              <p:par>
                                <p:cTn id="20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>
                      <p:stCondLst>
                        <p:cond delay="indefinite"/>
                      </p:stCondLst>
                      <p:childTnLst>
                        <p:par>
                          <p:cTn id="210" fill="hold">
                            <p:stCondLst>
                              <p:cond delay="0"/>
                            </p:stCondLst>
                            <p:childTnLst>
                              <p:par>
                                <p:cTn id="21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7" fill="hold">
                      <p:stCondLst>
                        <p:cond delay="indefinite"/>
                      </p:stCondLst>
                      <p:childTnLst>
                        <p:par>
                          <p:cTn id="218" fill="hold">
                            <p:stCondLst>
                              <p:cond delay="0"/>
                            </p:stCondLst>
                            <p:childTnLst>
                              <p:par>
                                <p:cTn id="21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TextShape 1"/>
          <p:cNvSpPr txBox="1"/>
          <p:nvPr/>
        </p:nvSpPr>
        <p:spPr>
          <a:xfrm>
            <a:off x="457200" y="152640"/>
            <a:ext cx="5790960" cy="13712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>
              <a:lnSpc>
                <a:spcPct val="100000"/>
              </a:lnSpc>
            </a:pPr>
            <a:r>
              <a:rPr b="0" lang="en-US" sz="3600" spc="-60" strike="noStrike" cap="all">
                <a:solidFill>
                  <a:srgbClr val="d1282e"/>
                </a:solidFill>
                <a:latin typeface="Arial Black"/>
              </a:rPr>
              <a:t>MoneyBall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4" name="TextShape 2"/>
          <p:cNvSpPr txBox="1"/>
          <p:nvPr/>
        </p:nvSpPr>
        <p:spPr>
          <a:xfrm>
            <a:off x="457200" y="1752480"/>
            <a:ext cx="3795120" cy="4952160"/>
          </a:xfrm>
          <a:prstGeom prst="rect">
            <a:avLst/>
          </a:prstGeom>
          <a:noFill/>
          <a:ln w="0">
            <a:noFill/>
          </a:ln>
        </p:spPr>
        <p:txBody>
          <a:bodyPr>
            <a:normAutofit fontScale="88000"/>
          </a:bodyPr>
          <a:p>
            <a:pPr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tabLst>
                <a:tab algn="l" pos="0"/>
              </a:tabLst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</a:rPr>
              <a:t>Baseball teams drafted rookie players primarily based on human scouts’ opinions of their talents</a:t>
            </a:r>
            <a:endParaRPr b="1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tabLst>
                <a:tab algn="l" pos="0"/>
              </a:tabLst>
            </a:pPr>
            <a:r>
              <a:rPr b="1" lang="en-US" sz="2000" spc="-1" strike="noStrike">
                <a:solidFill>
                  <a:srgbClr val="d1282e"/>
                </a:solidFill>
                <a:latin typeface="Arial"/>
              </a:rPr>
              <a:t>Paul DePodesta</a:t>
            </a:r>
            <a:r>
              <a:rPr b="1" lang="en-US" sz="2000" spc="-1" strike="noStrike">
                <a:solidFill>
                  <a:srgbClr val="000000"/>
                </a:solidFill>
                <a:latin typeface="Arial"/>
              </a:rPr>
              <a:t>, data scientist </a:t>
            </a:r>
            <a:r>
              <a:rPr b="1" i="1" lang="en-US" sz="2000" spc="-1" strike="noStrike">
                <a:solidFill>
                  <a:srgbClr val="000000"/>
                </a:solidFill>
                <a:latin typeface="Arial"/>
              </a:rPr>
              <a:t>du jour</a:t>
            </a:r>
            <a:r>
              <a:rPr b="1" lang="en-US" sz="2000" spc="-1" strike="noStrike">
                <a:solidFill>
                  <a:srgbClr val="000000"/>
                </a:solidFill>
                <a:latin typeface="Arial"/>
              </a:rPr>
              <a:t>, convinces the {bad, poor} Oakland Athletics to use a </a:t>
            </a:r>
            <a:r>
              <a:rPr b="1" lang="en-US" sz="2000" spc="-1" strike="noStrike">
                <a:solidFill>
                  <a:srgbClr val="d1282e"/>
                </a:solidFill>
                <a:latin typeface="Arial"/>
              </a:rPr>
              <a:t>quantitative</a:t>
            </a:r>
            <a:r>
              <a:rPr b="1" lang="en-US" sz="2000" spc="-1" strike="noStrike">
                <a:solidFill>
                  <a:srgbClr val="000000"/>
                </a:solidFill>
                <a:latin typeface="Arial"/>
              </a:rPr>
              <a:t> aka sabermetric approach to hiring</a:t>
            </a:r>
            <a:br/>
            <a:endParaRPr b="1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spcAft>
                <a:spcPts val="601"/>
              </a:spcAft>
              <a:tabLst>
                <a:tab algn="l" pos="0"/>
              </a:tabLst>
            </a:pPr>
            <a:r>
              <a:rPr b="1" lang="en-US" sz="1600" spc="-1" strike="noStrike">
                <a:solidFill>
                  <a:srgbClr val="000000"/>
                </a:solidFill>
                <a:latin typeface="Arial"/>
              </a:rPr>
              <a:t>(Spoiler: Red Sox offer Brand a job, he says no, they take a sabermetric approach and win the World Series.)</a:t>
            </a:r>
            <a:endParaRPr b="1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spcAft>
                <a:spcPts val="601"/>
              </a:spcAft>
              <a:tabLst>
                <a:tab algn="l" pos="0"/>
              </a:tabLst>
            </a:pPr>
            <a:endParaRPr b="1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spcAft>
                <a:spcPts val="601"/>
              </a:spcAft>
              <a:tabLst>
                <a:tab algn="l" pos="0"/>
              </a:tabLst>
            </a:pPr>
            <a:r>
              <a:rPr b="1" lang="en-US" sz="1600" spc="-1" strike="noStrike">
                <a:solidFill>
                  <a:srgbClr val="000000"/>
                </a:solidFill>
                <a:latin typeface="Arial"/>
              </a:rPr>
              <a:t>(Spoiler #2: DePodesta is now GM for the Browns, who are </a:t>
            </a:r>
            <a:r>
              <a:rPr b="1" lang="en-US" sz="1600" spc="-1" strike="noStrike">
                <a:solidFill>
                  <a:srgbClr val="d1282e"/>
                </a:solidFill>
                <a:latin typeface="Arial"/>
              </a:rPr>
              <a:t>extremely bad</a:t>
            </a:r>
            <a:r>
              <a:rPr b="1" lang="en-US" sz="1600" spc="-1" strike="noStrike">
                <a:solidFill>
                  <a:srgbClr val="000000"/>
                </a:solidFill>
                <a:latin typeface="Arial"/>
              </a:rPr>
              <a:t> right now.  We’ll see what happens!)</a:t>
            </a:r>
            <a:endParaRPr b="1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tabLst>
                <a:tab algn="l" pos="0"/>
              </a:tabLst>
            </a:pPr>
            <a:endParaRPr b="1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5" name="TextShape 3"/>
          <p:cNvSpPr txBox="1"/>
          <p:nvPr/>
        </p:nvSpPr>
        <p:spPr>
          <a:xfrm rot="16200000">
            <a:off x="8227080" y="5885640"/>
            <a:ext cx="13154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fld id="{5524A639-2BB1-4D67-BBE1-8937190AC07F}" type="slidenum">
              <a:rPr b="1" lang="en-US" sz="2400" spc="-1" strike="noStrike">
                <a:solidFill>
                  <a:srgbClr val="d1282e"/>
                </a:solidFill>
                <a:latin typeface="Arial"/>
              </a:rPr>
              <a:t>&lt;number&gt;</a:t>
            </a:fld>
            <a:endParaRPr b="0" lang="en-US" sz="2400" spc="-1" strike="noStrike">
              <a:latin typeface="Times New Roman"/>
            </a:endParaRPr>
          </a:p>
        </p:txBody>
      </p:sp>
      <p:pic>
        <p:nvPicPr>
          <p:cNvPr id="266" name="Picture 4" descr=""/>
          <p:cNvPicPr/>
          <p:nvPr/>
        </p:nvPicPr>
        <p:blipFill>
          <a:blip r:embed="rId1"/>
          <a:stretch/>
        </p:blipFill>
        <p:spPr>
          <a:xfrm>
            <a:off x="4329360" y="2309040"/>
            <a:ext cx="4660920" cy="4574880"/>
          </a:xfrm>
          <a:prstGeom prst="rect">
            <a:avLst/>
          </a:prstGeom>
          <a:ln w="0">
            <a:noFill/>
          </a:ln>
        </p:spPr>
      </p:pic>
      <p:pic>
        <p:nvPicPr>
          <p:cNvPr id="267" name="Picture 5" descr=""/>
          <p:cNvPicPr/>
          <p:nvPr/>
        </p:nvPicPr>
        <p:blipFill>
          <a:blip r:embed="rId2"/>
          <a:stretch/>
        </p:blipFill>
        <p:spPr>
          <a:xfrm>
            <a:off x="5926320" y="152640"/>
            <a:ext cx="1807200" cy="2036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21" dur="indefinite" restart="never" nodeType="tmRoot">
          <p:childTnLst>
            <p:seq>
              <p:cTn id="222" dur="indefinite" nodeType="mainSeq">
                <p:childTnLst>
                  <p:par>
                    <p:cTn id="223" fill="hold">
                      <p:stCondLst>
                        <p:cond delay="indefinite"/>
                      </p:stCondLst>
                      <p:childTnLst>
                        <p:par>
                          <p:cTn id="224" fill="hold">
                            <p:stCondLst>
                              <p:cond delay="0"/>
                            </p:stCondLst>
                            <p:childTnLst>
                              <p:par>
                                <p:cTn id="22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7" fill="hold">
                      <p:stCondLst>
                        <p:cond delay="indefinite"/>
                      </p:stCondLst>
                      <p:childTnLst>
                        <p:par>
                          <p:cTn id="228" fill="hold">
                            <p:stCondLst>
                              <p:cond delay="0"/>
                            </p:stCondLst>
                            <p:childTnLst>
                              <p:par>
                                <p:cTn id="22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3" fill="hold">
                      <p:stCondLst>
                        <p:cond delay="indefinite"/>
                      </p:stCondLst>
                      <p:childTnLst>
                        <p:par>
                          <p:cTn id="234" fill="hold">
                            <p:stCondLst>
                              <p:cond delay="0"/>
                            </p:stCondLst>
                            <p:childTnLst>
                              <p:par>
                                <p:cTn id="23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7" fill="hold">
                      <p:stCondLst>
                        <p:cond delay="indefinite"/>
                      </p:stCondLst>
                      <p:childTnLst>
                        <p:par>
                          <p:cTn id="238" fill="hold">
                            <p:stCondLst>
                              <p:cond delay="0"/>
                            </p:stCondLst>
                            <p:childTnLst>
                              <p:par>
                                <p:cTn id="23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1" fill="hold">
                      <p:stCondLst>
                        <p:cond delay="indefinite"/>
                      </p:stCondLst>
                      <p:childTnLst>
                        <p:par>
                          <p:cTn id="242" fill="hold">
                            <p:stCondLst>
                              <p:cond delay="0"/>
                            </p:stCondLst>
                            <p:childTnLst>
                              <p:par>
                                <p:cTn id="24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TextShape 1"/>
          <p:cNvSpPr txBox="1"/>
          <p:nvPr/>
        </p:nvSpPr>
        <p:spPr>
          <a:xfrm rot="16200000">
            <a:off x="8227080" y="5885640"/>
            <a:ext cx="13154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fld id="{B938F93A-0702-4B07-B00A-17E90D3D62A3}" type="slidenum">
              <a:rPr b="1" lang="en-US" sz="2400" spc="-1" strike="noStrike">
                <a:solidFill>
                  <a:srgbClr val="d1282e"/>
                </a:solidFill>
                <a:latin typeface="Arial"/>
              </a:rPr>
              <a:t>&lt;number&gt;</a:t>
            </a:fld>
            <a:endParaRPr b="0" lang="en-US" sz="2400" spc="-1" strike="noStrike">
              <a:latin typeface="Times New Roman"/>
            </a:endParaRPr>
          </a:p>
        </p:txBody>
      </p:sp>
      <p:pic>
        <p:nvPicPr>
          <p:cNvPr id="269" name="Picture 6" descr=""/>
          <p:cNvPicPr/>
          <p:nvPr/>
        </p:nvPicPr>
        <p:blipFill>
          <a:blip r:embed="rId1"/>
          <a:stretch/>
        </p:blipFill>
        <p:spPr>
          <a:xfrm>
            <a:off x="977760" y="0"/>
            <a:ext cx="7170480" cy="6857640"/>
          </a:xfrm>
          <a:prstGeom prst="rect">
            <a:avLst/>
          </a:prstGeom>
          <a:ln w="0">
            <a:noFill/>
          </a:ln>
        </p:spPr>
      </p:pic>
      <p:sp>
        <p:nvSpPr>
          <p:cNvPr id="270" name="CustomShape 2"/>
          <p:cNvSpPr/>
          <p:nvPr/>
        </p:nvSpPr>
        <p:spPr>
          <a:xfrm>
            <a:off x="5719680" y="6289920"/>
            <a:ext cx="3042720" cy="72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http://www.businessinsider.com/best-jobs-in-america-in-2017-2017-1/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TextShape 1"/>
          <p:cNvSpPr txBox="1"/>
          <p:nvPr/>
        </p:nvSpPr>
        <p:spPr>
          <a:xfrm>
            <a:off x="0" y="2614680"/>
            <a:ext cx="8989200" cy="16480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/>
          </a:bodyPr>
          <a:p>
            <a:pPr algn="ctr">
              <a:lnSpc>
                <a:spcPct val="100000"/>
              </a:lnSpc>
            </a:pPr>
            <a:r>
              <a:rPr b="0" i="1" lang="en-US" sz="2400" spc="-60" strike="noStrike" cap="all">
                <a:solidFill>
                  <a:srgbClr val="808080"/>
                </a:solidFill>
                <a:latin typeface="Arial Black"/>
              </a:rPr>
              <a:t>Up Next …</a:t>
            </a:r>
            <a:br/>
            <a:r>
              <a:rPr b="0" lang="en-US" sz="3600" spc="-60" strike="noStrike" cap="all">
                <a:solidFill>
                  <a:srgbClr val="d1282e"/>
                </a:solidFill>
                <a:latin typeface="Arial Black"/>
              </a:rPr>
              <a:t>Scraping Data With Python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2" name="TextShape 2"/>
          <p:cNvSpPr txBox="1"/>
          <p:nvPr/>
        </p:nvSpPr>
        <p:spPr>
          <a:xfrm rot="16200000">
            <a:off x="8227080" y="5885640"/>
            <a:ext cx="13154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fld id="{3F768286-AAA4-4C5B-8DCC-4D346C53530B}" type="slidenum">
              <a:rPr b="1" lang="en-US" sz="2400" spc="-1" strike="noStrike">
                <a:solidFill>
                  <a:srgbClr val="d1282e"/>
                </a:solidFill>
                <a:latin typeface="Arial"/>
              </a:rPr>
              <a:t>&lt;number&gt;</a:t>
            </a:fld>
            <a:endParaRPr b="0" lang="en-US" sz="2400" spc="-1" strike="noStrike">
              <a:latin typeface="Times New Roman"/>
            </a:endParaRPr>
          </a:p>
        </p:txBody>
      </p:sp>
      <p:pic>
        <p:nvPicPr>
          <p:cNvPr id="273" name="Picture 5" descr=""/>
          <p:cNvPicPr/>
          <p:nvPr/>
        </p:nvPicPr>
        <p:blipFill>
          <a:blip r:embed="rId1"/>
          <a:stretch/>
        </p:blipFill>
        <p:spPr>
          <a:xfrm>
            <a:off x="1791360" y="4668840"/>
            <a:ext cx="5406120" cy="1825920"/>
          </a:xfrm>
          <a:prstGeom prst="rect">
            <a:avLst/>
          </a:prstGeom>
          <a:ln w="0">
            <a:noFill/>
          </a:ln>
        </p:spPr>
      </p:pic>
      <p:pic>
        <p:nvPicPr>
          <p:cNvPr id="274" name="Picture 2" descr=""/>
          <p:cNvPicPr/>
          <p:nvPr/>
        </p:nvPicPr>
        <p:blipFill>
          <a:blip r:embed="rId2"/>
          <a:stretch/>
        </p:blipFill>
        <p:spPr>
          <a:xfrm>
            <a:off x="2413440" y="419040"/>
            <a:ext cx="4168440" cy="26074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45" dur="indefinite" restart="never" nodeType="tmRoot">
          <p:childTnLst>
            <p:seq>
              <p:cTn id="246" dur="indefinite" nodeType="mainSeq">
                <p:childTnLst>
                  <p:par>
                    <p:cTn id="247" fill="hold">
                      <p:stCondLst>
                        <p:cond delay="indefinite"/>
                      </p:stCondLst>
                      <p:childTnLst>
                        <p:par>
                          <p:cTn id="248" fill="hold">
                            <p:stCondLst>
                              <p:cond delay="0"/>
                            </p:stCondLst>
                            <p:childTnLst>
                              <p:par>
                                <p:cTn id="24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TextShape 1"/>
          <p:cNvSpPr txBox="1"/>
          <p:nvPr/>
        </p:nvSpPr>
        <p:spPr>
          <a:xfrm>
            <a:off x="457200" y="152640"/>
            <a:ext cx="5790960" cy="13712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>
              <a:lnSpc>
                <a:spcPct val="100000"/>
              </a:lnSpc>
            </a:pPr>
            <a:r>
              <a:rPr b="0" lang="en-US" sz="3600" spc="-60" strike="noStrike" cap="all">
                <a:solidFill>
                  <a:srgbClr val="d1282e"/>
                </a:solidFill>
                <a:latin typeface="Arial Black"/>
              </a:rPr>
              <a:t>The Data Lifecycle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6" name="TextShape 2"/>
          <p:cNvSpPr txBox="1"/>
          <p:nvPr/>
        </p:nvSpPr>
        <p:spPr>
          <a:xfrm rot="16200000">
            <a:off x="8227080" y="5885640"/>
            <a:ext cx="13154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fld id="{9C016780-DAC3-4812-B437-D7C2BA481D9D}" type="slidenum">
              <a:rPr b="1" lang="en-US" sz="2400" spc="-1" strike="noStrike">
                <a:solidFill>
                  <a:srgbClr val="d1282e"/>
                </a:solidFill>
                <a:latin typeface="Arial"/>
              </a:rPr>
              <a:t>&lt;number&gt;</a:t>
            </a:fld>
            <a:endParaRPr b="0" lang="en-US" sz="2400" spc="-1" strike="noStrike">
              <a:latin typeface="Times New Roman"/>
            </a:endParaRPr>
          </a:p>
        </p:txBody>
      </p:sp>
      <p:sp>
        <p:nvSpPr>
          <p:cNvPr id="277" name="CustomShape 3"/>
          <p:cNvSpPr/>
          <p:nvPr/>
        </p:nvSpPr>
        <p:spPr>
          <a:xfrm>
            <a:off x="307440" y="2044800"/>
            <a:ext cx="1296360" cy="1978200"/>
          </a:xfrm>
          <a:prstGeom prst="roundRect">
            <a:avLst>
              <a:gd name="adj" fmla="val 16667"/>
            </a:avLst>
          </a:prstGeom>
          <a:solidFill>
            <a:srgbClr val="000000"/>
          </a:solidFill>
          <a:ln>
            <a:solidFill>
              <a:srgbClr val="000000"/>
            </a:solidFill>
            <a:rou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Data collection</a:t>
            </a:r>
            <a:endParaRPr b="0" lang="en-US" sz="1800" spc="-1" strike="noStrike">
              <a:latin typeface="Arial"/>
            </a:endParaRPr>
          </a:p>
        </p:txBody>
      </p:sp>
      <p:grpSp>
        <p:nvGrpSpPr>
          <p:cNvPr id="278" name="Group 4"/>
          <p:cNvGrpSpPr/>
          <p:nvPr/>
        </p:nvGrpSpPr>
        <p:grpSpPr>
          <a:xfrm>
            <a:off x="1604520" y="2044800"/>
            <a:ext cx="1781280" cy="1978200"/>
            <a:chOff x="1604520" y="2044800"/>
            <a:chExt cx="1781280" cy="1978200"/>
          </a:xfrm>
        </p:grpSpPr>
        <p:sp>
          <p:nvSpPr>
            <p:cNvPr id="279" name="CustomShape 5"/>
            <p:cNvSpPr/>
            <p:nvPr/>
          </p:nvSpPr>
          <p:spPr>
            <a:xfrm>
              <a:off x="2089440" y="2044800"/>
              <a:ext cx="1296360" cy="1978200"/>
            </a:xfrm>
            <a:prstGeom prst="roundRect">
              <a:avLst>
                <a:gd name="adj" fmla="val 16667"/>
              </a:avLst>
            </a:prstGeom>
            <a:solidFill>
              <a:srgbClr val="000000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en-US" sz="1600" spc="-1" strike="noStrike">
                  <a:solidFill>
                    <a:srgbClr val="ffffff"/>
                  </a:solidFill>
                  <a:latin typeface="Arial"/>
                </a:rPr>
                <a:t>Data processing</a:t>
              </a:r>
              <a:endParaRPr b="0" lang="en-US" sz="1600" spc="-1" strike="noStrike">
                <a:latin typeface="Arial"/>
              </a:endParaRPr>
            </a:p>
          </p:txBody>
        </p:sp>
        <p:sp>
          <p:nvSpPr>
            <p:cNvPr id="280" name="CustomShape 6"/>
            <p:cNvSpPr/>
            <p:nvPr/>
          </p:nvSpPr>
          <p:spPr>
            <a:xfrm>
              <a:off x="1604520" y="3034080"/>
              <a:ext cx="48456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solidFill>
                <a:srgbClr val="000000"/>
              </a:solidFill>
              <a:round/>
              <a:tailEnd len="med" type="triangle" w="med"/>
            </a:ln>
            <a:effectLst>
              <a:outerShdw algn="bl" blurRad="39999" dist="23040" rotWithShape="0">
                <a:srgbClr val="000000">
                  <a:alpha val="40000"/>
                </a:srgbClr>
              </a:outerShdw>
            </a:effectLst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/>
          </p:style>
        </p:sp>
      </p:grpSp>
      <p:sp>
        <p:nvSpPr>
          <p:cNvPr id="281" name="CustomShape 7"/>
          <p:cNvSpPr/>
          <p:nvPr/>
        </p:nvSpPr>
        <p:spPr>
          <a:xfrm rot="5400000">
            <a:off x="1847160" y="3132360"/>
            <a:ext cx="12240" cy="1781280"/>
          </a:xfrm>
          <a:prstGeom prst="curvedConnector3">
            <a:avLst>
              <a:gd name="adj1" fmla="val 1800000"/>
            </a:avLst>
          </a:prstGeom>
          <a:noFill/>
          <a:ln>
            <a:solidFill>
              <a:srgbClr val="000000"/>
            </a:solidFill>
            <a:round/>
            <a:tailEnd len="med" type="triangle" w="med"/>
          </a:ln>
          <a:effectLst>
            <a:outerShdw algn="bl" blurRad="39999" dist="23040" rotWithShape="0">
              <a:srgbClr val="000000">
                <a:alpha val="40000"/>
              </a:srgb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/>
        </p:style>
      </p:sp>
      <p:grpSp>
        <p:nvGrpSpPr>
          <p:cNvPr id="282" name="Group 8"/>
          <p:cNvGrpSpPr/>
          <p:nvPr/>
        </p:nvGrpSpPr>
        <p:grpSpPr>
          <a:xfrm>
            <a:off x="3386160" y="2044800"/>
            <a:ext cx="1781280" cy="1978200"/>
            <a:chOff x="3386160" y="2044800"/>
            <a:chExt cx="1781280" cy="1978200"/>
          </a:xfrm>
        </p:grpSpPr>
        <p:sp>
          <p:nvSpPr>
            <p:cNvPr id="283" name="CustomShape 9"/>
            <p:cNvSpPr/>
            <p:nvPr/>
          </p:nvSpPr>
          <p:spPr>
            <a:xfrm>
              <a:off x="3871080" y="2044800"/>
              <a:ext cx="1296360" cy="1978200"/>
            </a:xfrm>
            <a:prstGeom prst="roundRect">
              <a:avLst>
                <a:gd name="adj" fmla="val 16667"/>
              </a:avLst>
            </a:prstGeom>
            <a:solidFill>
              <a:srgbClr val="000000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en-US" sz="1400" spc="-1" strike="noStrike">
                  <a:solidFill>
                    <a:srgbClr val="ffffff"/>
                  </a:solidFill>
                  <a:latin typeface="Arial"/>
                </a:rPr>
                <a:t>Exploratory analysis</a:t>
              </a:r>
              <a:endParaRPr b="0" lang="en-US" sz="140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b="0" lang="en-US" sz="1400" spc="-1" strike="noStrike">
                  <a:solidFill>
                    <a:srgbClr val="ffffff"/>
                  </a:solidFill>
                  <a:latin typeface="Arial"/>
                </a:rPr>
                <a:t>&amp;</a:t>
              </a:r>
              <a:endParaRPr b="0" lang="en-US" sz="140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b="0" lang="en-US" sz="1400" spc="-1" strike="noStrike">
                  <a:solidFill>
                    <a:srgbClr val="ffffff"/>
                  </a:solidFill>
                  <a:latin typeface="Arial"/>
                </a:rPr>
                <a:t>Data viz</a:t>
              </a:r>
              <a:endParaRPr b="0" lang="en-US" sz="1400" spc="-1" strike="noStrike">
                <a:latin typeface="Arial"/>
              </a:endParaRPr>
            </a:p>
          </p:txBody>
        </p:sp>
        <p:sp>
          <p:nvSpPr>
            <p:cNvPr id="284" name="CustomShape 10"/>
            <p:cNvSpPr/>
            <p:nvPr/>
          </p:nvSpPr>
          <p:spPr>
            <a:xfrm>
              <a:off x="3386160" y="3034080"/>
              <a:ext cx="48456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solidFill>
                <a:srgbClr val="000000"/>
              </a:solidFill>
              <a:round/>
              <a:tailEnd len="med" type="triangle" w="med"/>
            </a:ln>
            <a:effectLst>
              <a:outerShdw algn="bl" blurRad="39999" dist="23040" rotWithShape="0">
                <a:srgbClr val="000000">
                  <a:alpha val="40000"/>
                </a:srgbClr>
              </a:outerShdw>
            </a:effectLst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/>
          </p:style>
        </p:sp>
      </p:grpSp>
      <p:grpSp>
        <p:nvGrpSpPr>
          <p:cNvPr id="285" name="Group 11"/>
          <p:cNvGrpSpPr/>
          <p:nvPr/>
        </p:nvGrpSpPr>
        <p:grpSpPr>
          <a:xfrm>
            <a:off x="962640" y="4016880"/>
            <a:ext cx="3562920" cy="12240"/>
            <a:chOff x="962640" y="4016880"/>
            <a:chExt cx="3562920" cy="12240"/>
          </a:xfrm>
        </p:grpSpPr>
        <p:sp>
          <p:nvSpPr>
            <p:cNvPr id="286" name="CustomShape 12"/>
            <p:cNvSpPr/>
            <p:nvPr/>
          </p:nvSpPr>
          <p:spPr>
            <a:xfrm rot="5400000">
              <a:off x="3628800" y="3132360"/>
              <a:ext cx="12240" cy="1781280"/>
            </a:xfrm>
            <a:prstGeom prst="curvedConnector3">
              <a:avLst>
                <a:gd name="adj1" fmla="val 1800000"/>
              </a:avLst>
            </a:prstGeom>
            <a:noFill/>
            <a:ln>
              <a:solidFill>
                <a:srgbClr val="000000"/>
              </a:solidFill>
              <a:round/>
              <a:tailEnd len="med" type="triangle" w="med"/>
            </a:ln>
            <a:effectLst>
              <a:outerShdw algn="bl" blurRad="39999" dist="23040" rotWithShape="0">
                <a:srgbClr val="000000">
                  <a:alpha val="40000"/>
                </a:srgbClr>
              </a:outerShdw>
            </a:effectLst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/>
          </p:style>
        </p:sp>
        <p:sp>
          <p:nvSpPr>
            <p:cNvPr id="287" name="CustomShape 13"/>
            <p:cNvSpPr/>
            <p:nvPr/>
          </p:nvSpPr>
          <p:spPr>
            <a:xfrm rot="5400000">
              <a:off x="2737800" y="2241360"/>
              <a:ext cx="12240" cy="3562920"/>
            </a:xfrm>
            <a:prstGeom prst="curvedConnector3">
              <a:avLst>
                <a:gd name="adj1" fmla="val 3763638"/>
              </a:avLst>
            </a:prstGeom>
            <a:noFill/>
            <a:ln>
              <a:solidFill>
                <a:srgbClr val="000000"/>
              </a:solidFill>
              <a:round/>
              <a:tailEnd len="med" type="triangle" w="med"/>
            </a:ln>
            <a:effectLst>
              <a:outerShdw algn="bl" blurRad="39999" dist="23040" rotWithShape="0">
                <a:srgbClr val="000000">
                  <a:alpha val="40000"/>
                </a:srgbClr>
              </a:outerShdw>
            </a:effectLst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/>
          </p:style>
        </p:sp>
      </p:grpSp>
      <p:grpSp>
        <p:nvGrpSpPr>
          <p:cNvPr id="288" name="Group 14"/>
          <p:cNvGrpSpPr/>
          <p:nvPr/>
        </p:nvGrpSpPr>
        <p:grpSpPr>
          <a:xfrm>
            <a:off x="5167800" y="2044800"/>
            <a:ext cx="1781280" cy="1978200"/>
            <a:chOff x="5167800" y="2044800"/>
            <a:chExt cx="1781280" cy="1978200"/>
          </a:xfrm>
        </p:grpSpPr>
        <p:sp>
          <p:nvSpPr>
            <p:cNvPr id="289" name="CustomShape 15"/>
            <p:cNvSpPr/>
            <p:nvPr/>
          </p:nvSpPr>
          <p:spPr>
            <a:xfrm>
              <a:off x="5652720" y="2044800"/>
              <a:ext cx="1296360" cy="1978200"/>
            </a:xfrm>
            <a:prstGeom prst="roundRect">
              <a:avLst>
                <a:gd name="adj" fmla="val 16667"/>
              </a:avLst>
            </a:prstGeom>
            <a:solidFill>
              <a:srgbClr val="000000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en-US" sz="1600" spc="-1" strike="noStrike">
                  <a:solidFill>
                    <a:srgbClr val="ffffff"/>
                  </a:solidFill>
                  <a:latin typeface="Arial"/>
                </a:rPr>
                <a:t>Analysis, hypothesis testing, &amp; ML</a:t>
              </a:r>
              <a:endParaRPr b="0" lang="en-US" sz="1600" spc="-1" strike="noStrike">
                <a:latin typeface="Arial"/>
              </a:endParaRPr>
            </a:p>
          </p:txBody>
        </p:sp>
        <p:sp>
          <p:nvSpPr>
            <p:cNvPr id="290" name="CustomShape 16"/>
            <p:cNvSpPr/>
            <p:nvPr/>
          </p:nvSpPr>
          <p:spPr>
            <a:xfrm>
              <a:off x="5167800" y="3034080"/>
              <a:ext cx="48456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solidFill>
                <a:srgbClr val="000000"/>
              </a:solidFill>
              <a:round/>
              <a:tailEnd len="med" type="triangle" w="med"/>
            </a:ln>
            <a:effectLst>
              <a:outerShdw algn="bl" blurRad="39999" dist="23040" rotWithShape="0">
                <a:srgbClr val="000000">
                  <a:alpha val="40000"/>
                </a:srgbClr>
              </a:outerShdw>
            </a:effectLst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/>
          </p:style>
        </p:sp>
      </p:grpSp>
      <p:grpSp>
        <p:nvGrpSpPr>
          <p:cNvPr id="291" name="Group 17"/>
          <p:cNvGrpSpPr/>
          <p:nvPr/>
        </p:nvGrpSpPr>
        <p:grpSpPr>
          <a:xfrm>
            <a:off x="963000" y="4016880"/>
            <a:ext cx="5344560" cy="12240"/>
            <a:chOff x="963000" y="4016880"/>
            <a:chExt cx="5344560" cy="12240"/>
          </a:xfrm>
        </p:grpSpPr>
        <p:sp>
          <p:nvSpPr>
            <p:cNvPr id="292" name="CustomShape 18"/>
            <p:cNvSpPr/>
            <p:nvPr/>
          </p:nvSpPr>
          <p:spPr>
            <a:xfrm rot="5400000">
              <a:off x="5410800" y="3132360"/>
              <a:ext cx="12240" cy="1781280"/>
            </a:xfrm>
            <a:prstGeom prst="curvedConnector3">
              <a:avLst>
                <a:gd name="adj1" fmla="val 1800000"/>
              </a:avLst>
            </a:prstGeom>
            <a:noFill/>
            <a:ln>
              <a:solidFill>
                <a:srgbClr val="000000"/>
              </a:solidFill>
              <a:round/>
              <a:tailEnd len="med" type="triangle" w="med"/>
            </a:ln>
            <a:effectLst>
              <a:outerShdw algn="bl" blurRad="39999" dist="23040" rotWithShape="0">
                <a:srgbClr val="000000">
                  <a:alpha val="40000"/>
                </a:srgbClr>
              </a:outerShdw>
            </a:effectLst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/>
          </p:style>
        </p:sp>
        <p:sp>
          <p:nvSpPr>
            <p:cNvPr id="293" name="CustomShape 19"/>
            <p:cNvSpPr/>
            <p:nvPr/>
          </p:nvSpPr>
          <p:spPr>
            <a:xfrm rot="5400000">
              <a:off x="4519800" y="2241360"/>
              <a:ext cx="12240" cy="3562920"/>
            </a:xfrm>
            <a:prstGeom prst="curvedConnector3">
              <a:avLst>
                <a:gd name="adj1" fmla="val 3894543"/>
              </a:avLst>
            </a:prstGeom>
            <a:noFill/>
            <a:ln>
              <a:solidFill>
                <a:srgbClr val="000000"/>
              </a:solidFill>
              <a:round/>
              <a:tailEnd len="med" type="triangle" w="med"/>
            </a:ln>
            <a:effectLst>
              <a:outerShdw algn="bl" blurRad="39999" dist="23040" rotWithShape="0">
                <a:srgbClr val="000000">
                  <a:alpha val="40000"/>
                </a:srgbClr>
              </a:outerShdw>
            </a:effectLst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/>
          </p:style>
        </p:sp>
        <p:sp>
          <p:nvSpPr>
            <p:cNvPr id="294" name="CustomShape 20"/>
            <p:cNvSpPr/>
            <p:nvPr/>
          </p:nvSpPr>
          <p:spPr>
            <a:xfrm rot="5400000">
              <a:off x="3629160" y="1350360"/>
              <a:ext cx="12240" cy="5344560"/>
            </a:xfrm>
            <a:prstGeom prst="curvedConnector3">
              <a:avLst>
                <a:gd name="adj1" fmla="val 5858181"/>
              </a:avLst>
            </a:prstGeom>
            <a:noFill/>
            <a:ln>
              <a:solidFill>
                <a:srgbClr val="000000"/>
              </a:solidFill>
              <a:round/>
              <a:tailEnd len="med" type="triangle" w="med"/>
            </a:ln>
            <a:effectLst>
              <a:outerShdw algn="bl" blurRad="39999" dist="23040" rotWithShape="0">
                <a:srgbClr val="000000">
                  <a:alpha val="40000"/>
                </a:srgbClr>
              </a:outerShdw>
            </a:effectLst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/>
          </p:style>
        </p:sp>
      </p:grpSp>
      <p:grpSp>
        <p:nvGrpSpPr>
          <p:cNvPr id="295" name="Group 21"/>
          <p:cNvGrpSpPr/>
          <p:nvPr/>
        </p:nvGrpSpPr>
        <p:grpSpPr>
          <a:xfrm>
            <a:off x="6949440" y="2044800"/>
            <a:ext cx="1781280" cy="1978200"/>
            <a:chOff x="6949440" y="2044800"/>
            <a:chExt cx="1781280" cy="1978200"/>
          </a:xfrm>
        </p:grpSpPr>
        <p:sp>
          <p:nvSpPr>
            <p:cNvPr id="296" name="CustomShape 22"/>
            <p:cNvSpPr/>
            <p:nvPr/>
          </p:nvSpPr>
          <p:spPr>
            <a:xfrm>
              <a:off x="7434360" y="2044800"/>
              <a:ext cx="1296360" cy="1978200"/>
            </a:xfrm>
            <a:prstGeom prst="roundRect">
              <a:avLst>
                <a:gd name="adj" fmla="val 16667"/>
              </a:avLst>
            </a:prstGeom>
            <a:solidFill>
              <a:srgbClr val="000000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ffffff"/>
                  </a:solidFill>
                  <a:latin typeface="Arial"/>
                </a:rPr>
                <a:t>Insight &amp; Policy Decision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297" name="CustomShape 23"/>
            <p:cNvSpPr/>
            <p:nvPr/>
          </p:nvSpPr>
          <p:spPr>
            <a:xfrm>
              <a:off x="6949440" y="3034080"/>
              <a:ext cx="48456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solidFill>
                <a:srgbClr val="000000"/>
              </a:solidFill>
              <a:round/>
              <a:tailEnd len="med" type="triangle" w="med"/>
            </a:ln>
            <a:effectLst>
              <a:outerShdw algn="bl" blurRad="39999" dist="23040" rotWithShape="0">
                <a:srgbClr val="000000">
                  <a:alpha val="40000"/>
                </a:srgbClr>
              </a:outerShdw>
            </a:effectLst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/>
          </p:style>
        </p:sp>
      </p:grpSp>
      <p:grpSp>
        <p:nvGrpSpPr>
          <p:cNvPr id="298" name="Group 24"/>
          <p:cNvGrpSpPr/>
          <p:nvPr/>
        </p:nvGrpSpPr>
        <p:grpSpPr>
          <a:xfrm>
            <a:off x="962640" y="4016880"/>
            <a:ext cx="7126560" cy="12240"/>
            <a:chOff x="962640" y="4016880"/>
            <a:chExt cx="7126560" cy="12240"/>
          </a:xfrm>
        </p:grpSpPr>
        <p:sp>
          <p:nvSpPr>
            <p:cNvPr id="299" name="CustomShape 25"/>
            <p:cNvSpPr/>
            <p:nvPr/>
          </p:nvSpPr>
          <p:spPr>
            <a:xfrm rot="5400000">
              <a:off x="7192440" y="3132360"/>
              <a:ext cx="12240" cy="1781280"/>
            </a:xfrm>
            <a:prstGeom prst="curvedConnector3">
              <a:avLst>
                <a:gd name="adj1" fmla="val 1800000"/>
              </a:avLst>
            </a:prstGeom>
            <a:noFill/>
            <a:ln>
              <a:solidFill>
                <a:srgbClr val="000000"/>
              </a:solidFill>
              <a:round/>
              <a:tailEnd len="med" type="triangle" w="med"/>
            </a:ln>
            <a:effectLst>
              <a:outerShdw algn="bl" blurRad="39999" dist="23040" rotWithShape="0">
                <a:srgbClr val="000000">
                  <a:alpha val="40000"/>
                </a:srgbClr>
              </a:outerShdw>
            </a:effectLst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/>
          </p:style>
        </p:sp>
        <p:sp>
          <p:nvSpPr>
            <p:cNvPr id="300" name="CustomShape 26"/>
            <p:cNvSpPr/>
            <p:nvPr/>
          </p:nvSpPr>
          <p:spPr>
            <a:xfrm rot="5400000">
              <a:off x="6301440" y="2241360"/>
              <a:ext cx="12240" cy="3562920"/>
            </a:xfrm>
            <a:prstGeom prst="curvedConnector3">
              <a:avLst>
                <a:gd name="adj1" fmla="val 3501819"/>
              </a:avLst>
            </a:prstGeom>
            <a:noFill/>
            <a:ln>
              <a:solidFill>
                <a:srgbClr val="000000"/>
              </a:solidFill>
              <a:round/>
              <a:tailEnd len="med" type="triangle" w="med"/>
            </a:ln>
            <a:effectLst>
              <a:outerShdw algn="bl" blurRad="39999" dist="23040" rotWithShape="0">
                <a:srgbClr val="000000">
                  <a:alpha val="40000"/>
                </a:srgbClr>
              </a:outerShdw>
            </a:effectLst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/>
          </p:style>
        </p:sp>
        <p:sp>
          <p:nvSpPr>
            <p:cNvPr id="301" name="CustomShape 27"/>
            <p:cNvSpPr/>
            <p:nvPr/>
          </p:nvSpPr>
          <p:spPr>
            <a:xfrm rot="5400000">
              <a:off x="5410800" y="1350360"/>
              <a:ext cx="12240" cy="5344560"/>
            </a:xfrm>
            <a:prstGeom prst="curvedConnector3">
              <a:avLst>
                <a:gd name="adj1" fmla="val 5989094"/>
              </a:avLst>
            </a:prstGeom>
            <a:noFill/>
            <a:ln>
              <a:solidFill>
                <a:srgbClr val="000000"/>
              </a:solidFill>
              <a:round/>
              <a:tailEnd len="med" type="triangle" w="med"/>
            </a:ln>
            <a:effectLst>
              <a:outerShdw algn="bl" blurRad="39999" dist="23040" rotWithShape="0">
                <a:srgbClr val="000000">
                  <a:alpha val="40000"/>
                </a:srgbClr>
              </a:outerShdw>
            </a:effectLst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/>
          </p:style>
        </p:sp>
        <p:sp>
          <p:nvSpPr>
            <p:cNvPr id="302" name="CustomShape 28"/>
            <p:cNvSpPr/>
            <p:nvPr/>
          </p:nvSpPr>
          <p:spPr>
            <a:xfrm rot="5400000">
              <a:off x="4519800" y="459360"/>
              <a:ext cx="12240" cy="7126560"/>
            </a:xfrm>
            <a:prstGeom prst="curvedConnector3">
              <a:avLst>
                <a:gd name="adj1" fmla="val 8345457"/>
              </a:avLst>
            </a:prstGeom>
            <a:noFill/>
            <a:ln>
              <a:solidFill>
                <a:srgbClr val="000000"/>
              </a:solidFill>
              <a:round/>
              <a:tailEnd len="med" type="triangle" w="med"/>
            </a:ln>
            <a:effectLst>
              <a:outerShdw algn="bl" blurRad="39999" dist="23040" rotWithShape="0">
                <a:srgbClr val="000000">
                  <a:alpha val="40000"/>
                </a:srgbClr>
              </a:outerShdw>
            </a:effectLst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/>
          </p:style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TextShape 1"/>
          <p:cNvSpPr txBox="1"/>
          <p:nvPr/>
        </p:nvSpPr>
        <p:spPr>
          <a:xfrm>
            <a:off x="457200" y="152640"/>
            <a:ext cx="5790960" cy="13712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>
              <a:lnSpc>
                <a:spcPct val="100000"/>
              </a:lnSpc>
            </a:pPr>
            <a:r>
              <a:rPr b="0" lang="en-US" sz="3600" spc="-60" strike="noStrike" cap="all">
                <a:solidFill>
                  <a:srgbClr val="d1282e"/>
                </a:solidFill>
                <a:latin typeface="Arial Black"/>
              </a:rPr>
              <a:t>(The Rest of) Today’s Lecture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4" name="TextShape 2"/>
          <p:cNvSpPr txBox="1"/>
          <p:nvPr/>
        </p:nvSpPr>
        <p:spPr>
          <a:xfrm rot="16200000">
            <a:off x="8227080" y="5885640"/>
            <a:ext cx="13154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fld id="{C1BBB2A4-1C66-406C-978A-13E6652E27F5}" type="slidenum">
              <a:rPr b="1" lang="en-US" sz="2400" spc="-1" strike="noStrike">
                <a:solidFill>
                  <a:srgbClr val="d1282e"/>
                </a:solidFill>
                <a:latin typeface="Arial"/>
              </a:rPr>
              <a:t>&lt;number&gt;</a:t>
            </a:fld>
            <a:endParaRPr b="0" lang="en-US" sz="2400" spc="-1" strike="noStrike">
              <a:latin typeface="Times New Roman"/>
            </a:endParaRPr>
          </a:p>
        </p:txBody>
      </p:sp>
      <p:sp>
        <p:nvSpPr>
          <p:cNvPr id="305" name="CustomShape 3"/>
          <p:cNvSpPr/>
          <p:nvPr/>
        </p:nvSpPr>
        <p:spPr>
          <a:xfrm>
            <a:off x="307440" y="2044800"/>
            <a:ext cx="1296360" cy="1978200"/>
          </a:xfrm>
          <a:prstGeom prst="roundRect">
            <a:avLst>
              <a:gd name="adj" fmla="val 16667"/>
            </a:avLst>
          </a:prstGeom>
          <a:solidFill>
            <a:srgbClr val="4d6bb5"/>
          </a:solidFill>
          <a:ln>
            <a:solidFill>
              <a:srgbClr val="4e69ae"/>
            </a:solidFill>
            <a:round/>
          </a:ln>
          <a:effectLst>
            <a:outerShdw algn="bl" blurRad="39999" dist="23040" rotWithShape="0">
              <a:srgbClr val="000000">
                <a:alpha val="40000"/>
              </a:srgbClr>
            </a:outerShdw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Data collection</a:t>
            </a:r>
            <a:endParaRPr b="0" lang="en-US" sz="1800" spc="-1" strike="noStrike">
              <a:latin typeface="Arial"/>
            </a:endParaRPr>
          </a:p>
        </p:txBody>
      </p:sp>
      <p:grpSp>
        <p:nvGrpSpPr>
          <p:cNvPr id="306" name="Group 4"/>
          <p:cNvGrpSpPr/>
          <p:nvPr/>
        </p:nvGrpSpPr>
        <p:grpSpPr>
          <a:xfrm>
            <a:off x="1604520" y="2044800"/>
            <a:ext cx="1781280" cy="1978200"/>
            <a:chOff x="1604520" y="2044800"/>
            <a:chExt cx="1781280" cy="1978200"/>
          </a:xfrm>
        </p:grpSpPr>
        <p:sp>
          <p:nvSpPr>
            <p:cNvPr id="307" name="CustomShape 5"/>
            <p:cNvSpPr/>
            <p:nvPr/>
          </p:nvSpPr>
          <p:spPr>
            <a:xfrm>
              <a:off x="2089440" y="2044800"/>
              <a:ext cx="1296360" cy="19782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en-US" sz="1600" spc="-1" strike="noStrike">
                  <a:solidFill>
                    <a:srgbClr val="000000"/>
                  </a:solidFill>
                  <a:latin typeface="Arial"/>
                </a:rPr>
                <a:t>Data processing</a:t>
              </a:r>
              <a:endParaRPr b="0" lang="en-US" sz="1600" spc="-1" strike="noStrike">
                <a:latin typeface="Arial"/>
              </a:endParaRPr>
            </a:p>
          </p:txBody>
        </p:sp>
        <p:sp>
          <p:nvSpPr>
            <p:cNvPr id="308" name="CustomShape 6"/>
            <p:cNvSpPr/>
            <p:nvPr/>
          </p:nvSpPr>
          <p:spPr>
            <a:xfrm>
              <a:off x="1604520" y="3034080"/>
              <a:ext cx="48456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solidFill>
                <a:srgbClr val="526db0"/>
              </a:solidFill>
              <a:round/>
              <a:tailEnd len="med" type="triangle" w="med"/>
            </a:ln>
            <a:effectLst>
              <a:outerShdw algn="bl" blurRad="39999" dist="23040" rotWithShape="0">
                <a:srgbClr val="000000">
                  <a:alpha val="40000"/>
                </a:srgbClr>
              </a:outerShdw>
            </a:effectLst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/>
          </p:style>
        </p:sp>
      </p:grpSp>
      <p:sp>
        <p:nvSpPr>
          <p:cNvPr id="309" name="CustomShape 7"/>
          <p:cNvSpPr/>
          <p:nvPr/>
        </p:nvSpPr>
        <p:spPr>
          <a:xfrm rot="5400000">
            <a:off x="1847160" y="3132360"/>
            <a:ext cx="12240" cy="1781280"/>
          </a:xfrm>
          <a:prstGeom prst="curvedConnector3">
            <a:avLst>
              <a:gd name="adj1" fmla="val 1800000"/>
            </a:avLst>
          </a:prstGeom>
          <a:solidFill>
            <a:srgbClr val="ffffff"/>
          </a:solidFill>
          <a:ln>
            <a:solidFill>
              <a:srgbClr val="000000"/>
            </a:solidFill>
            <a:round/>
            <a:tailEnd len="med" type="triangle" w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</p:sp>
      <p:grpSp>
        <p:nvGrpSpPr>
          <p:cNvPr id="310" name="Group 8"/>
          <p:cNvGrpSpPr/>
          <p:nvPr/>
        </p:nvGrpSpPr>
        <p:grpSpPr>
          <a:xfrm>
            <a:off x="3386160" y="2044800"/>
            <a:ext cx="1781280" cy="1978200"/>
            <a:chOff x="3386160" y="2044800"/>
            <a:chExt cx="1781280" cy="1978200"/>
          </a:xfrm>
        </p:grpSpPr>
        <p:sp>
          <p:nvSpPr>
            <p:cNvPr id="311" name="CustomShape 9"/>
            <p:cNvSpPr/>
            <p:nvPr/>
          </p:nvSpPr>
          <p:spPr>
            <a:xfrm>
              <a:off x="3871080" y="2044800"/>
              <a:ext cx="1296360" cy="19782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en-US" sz="1400" spc="-1" strike="noStrike">
                  <a:solidFill>
                    <a:srgbClr val="000000"/>
                  </a:solidFill>
                  <a:latin typeface="Arial"/>
                </a:rPr>
                <a:t>Exploratory analysis</a:t>
              </a:r>
              <a:endParaRPr b="0" lang="en-US" sz="140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b="0" lang="en-US" sz="1400" spc="-1" strike="noStrike">
                  <a:solidFill>
                    <a:srgbClr val="000000"/>
                  </a:solidFill>
                  <a:latin typeface="Arial"/>
                </a:rPr>
                <a:t>&amp;</a:t>
              </a:r>
              <a:endParaRPr b="0" lang="en-US" sz="140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b="0" lang="en-US" sz="1400" spc="-1" strike="noStrike">
                  <a:solidFill>
                    <a:srgbClr val="000000"/>
                  </a:solidFill>
                  <a:latin typeface="Arial"/>
                </a:rPr>
                <a:t>Data viz</a:t>
              </a:r>
              <a:endParaRPr b="0" lang="en-US" sz="1400" spc="-1" strike="noStrike">
                <a:latin typeface="Arial"/>
              </a:endParaRPr>
            </a:p>
          </p:txBody>
        </p:sp>
        <p:sp>
          <p:nvSpPr>
            <p:cNvPr id="312" name="CustomShape 10"/>
            <p:cNvSpPr/>
            <p:nvPr/>
          </p:nvSpPr>
          <p:spPr>
            <a:xfrm>
              <a:off x="3386160" y="3034080"/>
              <a:ext cx="48456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solidFill>
              <a:srgbClr val="ffffff"/>
            </a:solidFill>
            <a:ln>
              <a:solidFill>
                <a:srgbClr val="000000"/>
              </a:solidFill>
              <a:round/>
              <a:tailEnd len="med" type="triangle" w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/>
          </p:style>
        </p:sp>
      </p:grpSp>
      <p:grpSp>
        <p:nvGrpSpPr>
          <p:cNvPr id="313" name="Group 11"/>
          <p:cNvGrpSpPr/>
          <p:nvPr/>
        </p:nvGrpSpPr>
        <p:grpSpPr>
          <a:xfrm>
            <a:off x="962640" y="4016880"/>
            <a:ext cx="3562920" cy="12240"/>
            <a:chOff x="962640" y="4016880"/>
            <a:chExt cx="3562920" cy="12240"/>
          </a:xfrm>
        </p:grpSpPr>
        <p:sp>
          <p:nvSpPr>
            <p:cNvPr id="314" name="CustomShape 12"/>
            <p:cNvSpPr/>
            <p:nvPr/>
          </p:nvSpPr>
          <p:spPr>
            <a:xfrm rot="5400000">
              <a:off x="3628800" y="3132360"/>
              <a:ext cx="12240" cy="1781280"/>
            </a:xfrm>
            <a:prstGeom prst="curvedConnector3">
              <a:avLst>
                <a:gd name="adj1" fmla="val 1800000"/>
              </a:avLst>
            </a:prstGeom>
            <a:solidFill>
              <a:srgbClr val="ffffff"/>
            </a:solidFill>
            <a:ln>
              <a:solidFill>
                <a:srgbClr val="000000"/>
              </a:solidFill>
              <a:round/>
              <a:tailEnd len="med" type="triangle" w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/>
          </p:style>
        </p:sp>
        <p:sp>
          <p:nvSpPr>
            <p:cNvPr id="315" name="CustomShape 13"/>
            <p:cNvSpPr/>
            <p:nvPr/>
          </p:nvSpPr>
          <p:spPr>
            <a:xfrm rot="5400000">
              <a:off x="2737800" y="2241360"/>
              <a:ext cx="12240" cy="3562920"/>
            </a:xfrm>
            <a:prstGeom prst="curvedConnector3">
              <a:avLst>
                <a:gd name="adj1" fmla="val 3763638"/>
              </a:avLst>
            </a:prstGeom>
            <a:solidFill>
              <a:srgbClr val="ffffff"/>
            </a:solidFill>
            <a:ln>
              <a:solidFill>
                <a:srgbClr val="000000"/>
              </a:solidFill>
              <a:round/>
              <a:tailEnd len="med" type="triangle" w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/>
          </p:style>
        </p:sp>
      </p:grpSp>
      <p:grpSp>
        <p:nvGrpSpPr>
          <p:cNvPr id="316" name="Group 14"/>
          <p:cNvGrpSpPr/>
          <p:nvPr/>
        </p:nvGrpSpPr>
        <p:grpSpPr>
          <a:xfrm>
            <a:off x="5167800" y="2044800"/>
            <a:ext cx="1781280" cy="1978200"/>
            <a:chOff x="5167800" y="2044800"/>
            <a:chExt cx="1781280" cy="1978200"/>
          </a:xfrm>
        </p:grpSpPr>
        <p:sp>
          <p:nvSpPr>
            <p:cNvPr id="317" name="CustomShape 15"/>
            <p:cNvSpPr/>
            <p:nvPr/>
          </p:nvSpPr>
          <p:spPr>
            <a:xfrm>
              <a:off x="5652720" y="2044800"/>
              <a:ext cx="1296360" cy="19782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en-US" sz="1600" spc="-1" strike="noStrike">
                  <a:solidFill>
                    <a:srgbClr val="000000"/>
                  </a:solidFill>
                  <a:latin typeface="Arial"/>
                </a:rPr>
                <a:t>Analysis, hypothesis testing, &amp; ML</a:t>
              </a:r>
              <a:endParaRPr b="0" lang="en-US" sz="1600" spc="-1" strike="noStrike">
                <a:latin typeface="Arial"/>
              </a:endParaRPr>
            </a:p>
          </p:txBody>
        </p:sp>
        <p:sp>
          <p:nvSpPr>
            <p:cNvPr id="318" name="CustomShape 16"/>
            <p:cNvSpPr/>
            <p:nvPr/>
          </p:nvSpPr>
          <p:spPr>
            <a:xfrm>
              <a:off x="5167800" y="3034080"/>
              <a:ext cx="48456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solidFill>
              <a:srgbClr val="ffffff"/>
            </a:solidFill>
            <a:ln>
              <a:solidFill>
                <a:srgbClr val="000000"/>
              </a:solidFill>
              <a:round/>
              <a:tailEnd len="med" type="triangle" w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/>
          </p:style>
        </p:sp>
      </p:grpSp>
      <p:grpSp>
        <p:nvGrpSpPr>
          <p:cNvPr id="319" name="Group 17"/>
          <p:cNvGrpSpPr/>
          <p:nvPr/>
        </p:nvGrpSpPr>
        <p:grpSpPr>
          <a:xfrm>
            <a:off x="963000" y="4016880"/>
            <a:ext cx="5344560" cy="12240"/>
            <a:chOff x="963000" y="4016880"/>
            <a:chExt cx="5344560" cy="12240"/>
          </a:xfrm>
        </p:grpSpPr>
        <p:sp>
          <p:nvSpPr>
            <p:cNvPr id="320" name="CustomShape 18"/>
            <p:cNvSpPr/>
            <p:nvPr/>
          </p:nvSpPr>
          <p:spPr>
            <a:xfrm rot="5400000">
              <a:off x="5410800" y="3132360"/>
              <a:ext cx="12240" cy="1781280"/>
            </a:xfrm>
            <a:prstGeom prst="curvedConnector3">
              <a:avLst>
                <a:gd name="adj1" fmla="val 1800000"/>
              </a:avLst>
            </a:prstGeom>
            <a:solidFill>
              <a:srgbClr val="ffffff"/>
            </a:solidFill>
            <a:ln>
              <a:solidFill>
                <a:srgbClr val="000000"/>
              </a:solidFill>
              <a:round/>
              <a:tailEnd len="med" type="triangle" w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/>
          </p:style>
        </p:sp>
        <p:sp>
          <p:nvSpPr>
            <p:cNvPr id="321" name="CustomShape 19"/>
            <p:cNvSpPr/>
            <p:nvPr/>
          </p:nvSpPr>
          <p:spPr>
            <a:xfrm rot="5400000">
              <a:off x="4519800" y="2241360"/>
              <a:ext cx="12240" cy="3562920"/>
            </a:xfrm>
            <a:prstGeom prst="curvedConnector3">
              <a:avLst>
                <a:gd name="adj1" fmla="val 3894543"/>
              </a:avLst>
            </a:prstGeom>
            <a:solidFill>
              <a:srgbClr val="ffffff"/>
            </a:solidFill>
            <a:ln>
              <a:solidFill>
                <a:srgbClr val="000000"/>
              </a:solidFill>
              <a:round/>
              <a:tailEnd len="med" type="triangle" w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/>
          </p:style>
        </p:sp>
        <p:sp>
          <p:nvSpPr>
            <p:cNvPr id="322" name="CustomShape 20"/>
            <p:cNvSpPr/>
            <p:nvPr/>
          </p:nvSpPr>
          <p:spPr>
            <a:xfrm rot="5400000">
              <a:off x="3629160" y="1350360"/>
              <a:ext cx="12240" cy="5344560"/>
            </a:xfrm>
            <a:prstGeom prst="curvedConnector3">
              <a:avLst>
                <a:gd name="adj1" fmla="val 5858181"/>
              </a:avLst>
            </a:prstGeom>
            <a:solidFill>
              <a:srgbClr val="ffffff"/>
            </a:solidFill>
            <a:ln>
              <a:solidFill>
                <a:srgbClr val="000000"/>
              </a:solidFill>
              <a:round/>
              <a:tailEnd len="med" type="triangle" w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/>
          </p:style>
        </p:sp>
      </p:grpSp>
      <p:grpSp>
        <p:nvGrpSpPr>
          <p:cNvPr id="323" name="Group 21"/>
          <p:cNvGrpSpPr/>
          <p:nvPr/>
        </p:nvGrpSpPr>
        <p:grpSpPr>
          <a:xfrm>
            <a:off x="6949440" y="2044800"/>
            <a:ext cx="1781280" cy="1978200"/>
            <a:chOff x="6949440" y="2044800"/>
            <a:chExt cx="1781280" cy="1978200"/>
          </a:xfrm>
        </p:grpSpPr>
        <p:sp>
          <p:nvSpPr>
            <p:cNvPr id="324" name="CustomShape 22"/>
            <p:cNvSpPr/>
            <p:nvPr/>
          </p:nvSpPr>
          <p:spPr>
            <a:xfrm>
              <a:off x="7434360" y="2044800"/>
              <a:ext cx="1296360" cy="19782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solidFill>
                <a:srgbClr val="000000"/>
              </a:solidFill>
              <a:rou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Arial"/>
                </a:rPr>
                <a:t>Insight &amp; Policy Decision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325" name="CustomShape 23"/>
            <p:cNvSpPr/>
            <p:nvPr/>
          </p:nvSpPr>
          <p:spPr>
            <a:xfrm>
              <a:off x="6949440" y="3034080"/>
              <a:ext cx="48456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solidFill>
              <a:srgbClr val="ffffff"/>
            </a:solidFill>
            <a:ln>
              <a:solidFill>
                <a:srgbClr val="000000"/>
              </a:solidFill>
              <a:round/>
              <a:tailEnd len="med" type="triangle" w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/>
          </p:style>
        </p:sp>
      </p:grpSp>
      <p:grpSp>
        <p:nvGrpSpPr>
          <p:cNvPr id="326" name="Group 24"/>
          <p:cNvGrpSpPr/>
          <p:nvPr/>
        </p:nvGrpSpPr>
        <p:grpSpPr>
          <a:xfrm>
            <a:off x="962640" y="4016880"/>
            <a:ext cx="7126560" cy="12240"/>
            <a:chOff x="962640" y="4016880"/>
            <a:chExt cx="7126560" cy="12240"/>
          </a:xfrm>
        </p:grpSpPr>
        <p:sp>
          <p:nvSpPr>
            <p:cNvPr id="327" name="CustomShape 25"/>
            <p:cNvSpPr/>
            <p:nvPr/>
          </p:nvSpPr>
          <p:spPr>
            <a:xfrm rot="5400000">
              <a:off x="7192440" y="3132360"/>
              <a:ext cx="12240" cy="1781280"/>
            </a:xfrm>
            <a:prstGeom prst="curvedConnector3">
              <a:avLst>
                <a:gd name="adj1" fmla="val 1800000"/>
              </a:avLst>
            </a:prstGeom>
            <a:solidFill>
              <a:srgbClr val="ffffff"/>
            </a:solidFill>
            <a:ln>
              <a:solidFill>
                <a:srgbClr val="000000"/>
              </a:solidFill>
              <a:round/>
              <a:tailEnd len="med" type="triangle" w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/>
          </p:style>
        </p:sp>
        <p:sp>
          <p:nvSpPr>
            <p:cNvPr id="328" name="CustomShape 26"/>
            <p:cNvSpPr/>
            <p:nvPr/>
          </p:nvSpPr>
          <p:spPr>
            <a:xfrm rot="5400000">
              <a:off x="6301440" y="2241360"/>
              <a:ext cx="12240" cy="3562920"/>
            </a:xfrm>
            <a:prstGeom prst="curvedConnector3">
              <a:avLst>
                <a:gd name="adj1" fmla="val 3501819"/>
              </a:avLst>
            </a:prstGeom>
            <a:solidFill>
              <a:srgbClr val="ffffff"/>
            </a:solidFill>
            <a:ln>
              <a:solidFill>
                <a:srgbClr val="000000"/>
              </a:solidFill>
              <a:round/>
              <a:tailEnd len="med" type="triangle" w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/>
          </p:style>
        </p:sp>
        <p:sp>
          <p:nvSpPr>
            <p:cNvPr id="329" name="CustomShape 27"/>
            <p:cNvSpPr/>
            <p:nvPr/>
          </p:nvSpPr>
          <p:spPr>
            <a:xfrm rot="5400000">
              <a:off x="5410800" y="1350360"/>
              <a:ext cx="12240" cy="5344560"/>
            </a:xfrm>
            <a:prstGeom prst="curvedConnector3">
              <a:avLst>
                <a:gd name="adj1" fmla="val 5989094"/>
              </a:avLst>
            </a:prstGeom>
            <a:solidFill>
              <a:srgbClr val="ffffff"/>
            </a:solidFill>
            <a:ln>
              <a:solidFill>
                <a:srgbClr val="000000"/>
              </a:solidFill>
              <a:round/>
              <a:tailEnd len="med" type="triangle" w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/>
          </p:style>
        </p:sp>
        <p:sp>
          <p:nvSpPr>
            <p:cNvPr id="330" name="CustomShape 28"/>
            <p:cNvSpPr/>
            <p:nvPr/>
          </p:nvSpPr>
          <p:spPr>
            <a:xfrm rot="5400000">
              <a:off x="4519800" y="459360"/>
              <a:ext cx="12240" cy="7126560"/>
            </a:xfrm>
            <a:prstGeom prst="curvedConnector3">
              <a:avLst>
                <a:gd name="adj1" fmla="val 8345457"/>
              </a:avLst>
            </a:prstGeom>
            <a:solidFill>
              <a:srgbClr val="ffffff"/>
            </a:solidFill>
            <a:ln>
              <a:solidFill>
                <a:srgbClr val="000000"/>
              </a:solidFill>
              <a:round/>
              <a:tailEnd len="med" type="triangle" w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/>
          </p:style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TextShape 1"/>
          <p:cNvSpPr txBox="1"/>
          <p:nvPr/>
        </p:nvSpPr>
        <p:spPr>
          <a:xfrm>
            <a:off x="457200" y="152640"/>
            <a:ext cx="5790960" cy="13712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>
              <a:lnSpc>
                <a:spcPct val="100000"/>
              </a:lnSpc>
            </a:pPr>
            <a:r>
              <a:rPr b="0" lang="en-US" sz="3600" spc="-60" strike="noStrike" cap="all">
                <a:solidFill>
                  <a:srgbClr val="d1282e"/>
                </a:solidFill>
                <a:latin typeface="Arial Black"/>
              </a:rPr>
              <a:t>But first, snakes!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2" name="TextShape 2"/>
          <p:cNvSpPr txBox="1"/>
          <p:nvPr/>
        </p:nvSpPr>
        <p:spPr>
          <a:xfrm>
            <a:off x="457200" y="1752480"/>
            <a:ext cx="7619760" cy="4587840"/>
          </a:xfrm>
          <a:prstGeom prst="rect">
            <a:avLst/>
          </a:prstGeom>
          <a:noFill/>
          <a:ln w="0">
            <a:noFill/>
          </a:ln>
        </p:spPr>
        <p:txBody>
          <a:bodyPr>
            <a:normAutofit/>
          </a:bodyPr>
          <a:p>
            <a:pPr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tabLst>
                <a:tab algn="l" pos="0"/>
              </a:tabLst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</a:rPr>
              <a:t>Python is an interpreted, dynamically-typed, high-level, garbage-collected, object-oriented-functional-imperative, and widely used scripting language.</a:t>
            </a:r>
            <a:endParaRPr b="1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</a:rPr>
              <a:t>Interpreted: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 instructions executed without being compiled into (virtual) machine instructions*</a:t>
            </a:r>
            <a:endParaRPr b="1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</a:rPr>
              <a:t>Dynamically-typed: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 verifies type safety at runtime</a:t>
            </a:r>
            <a:endParaRPr b="1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</a:rPr>
              <a:t>High-level: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 abstracted away from the raw metal and kernel</a:t>
            </a:r>
            <a:endParaRPr b="1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</a:rPr>
              <a:t>Garbage-collected: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 memory management is automated</a:t>
            </a:r>
            <a:endParaRPr b="1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</a:rPr>
              <a:t>OOFI: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 you can do bits of OO, F, and I programming</a:t>
            </a:r>
            <a:endParaRPr b="1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tabLst>
                <a:tab algn="l" pos="0"/>
              </a:tabLst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</a:rPr>
              <a:t>Not the point of this class!</a:t>
            </a:r>
            <a:endParaRPr b="1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Python is </a:t>
            </a:r>
            <a:r>
              <a:rPr b="0" lang="en-US" sz="2000" spc="-1" strike="noStrike">
                <a:solidFill>
                  <a:srgbClr val="d1282e"/>
                </a:solidFill>
                <a:latin typeface="Arial"/>
              </a:rPr>
              <a:t>fast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 (developer time), </a:t>
            </a:r>
            <a:r>
              <a:rPr b="0" lang="en-US" sz="2000" spc="-1" strike="noStrike">
                <a:solidFill>
                  <a:srgbClr val="d1282e"/>
                </a:solidFill>
                <a:latin typeface="Arial"/>
              </a:rPr>
              <a:t>intuitive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, and </a:t>
            </a:r>
            <a:r>
              <a:rPr b="0" lang="en-US" sz="2000" spc="-1" strike="noStrike">
                <a:solidFill>
                  <a:srgbClr val="d1282e"/>
                </a:solidFill>
                <a:latin typeface="Arial"/>
              </a:rPr>
              <a:t>used in industry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!</a:t>
            </a:r>
            <a:endParaRPr b="1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tabLst>
                <a:tab algn="l" pos="0"/>
              </a:tabLst>
            </a:pPr>
            <a:endParaRPr b="1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3" name="TextShape 3"/>
          <p:cNvSpPr txBox="1"/>
          <p:nvPr/>
        </p:nvSpPr>
        <p:spPr>
          <a:xfrm rot="16200000">
            <a:off x="8227080" y="5885640"/>
            <a:ext cx="13154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fld id="{8B3FE871-C2F7-4968-B6C4-606F97537FC0}" type="slidenum">
              <a:rPr b="1" lang="en-US" sz="2400" spc="-1" strike="noStrike">
                <a:solidFill>
                  <a:srgbClr val="d1282e"/>
                </a:solidFill>
                <a:latin typeface="Arial"/>
              </a:rPr>
              <a:t>&lt;number&gt;</a:t>
            </a:fld>
            <a:endParaRPr b="0" lang="en-US" sz="2400" spc="-1" strike="noStrike">
              <a:latin typeface="Times New Roman"/>
            </a:endParaRPr>
          </a:p>
        </p:txBody>
      </p:sp>
      <p:pic>
        <p:nvPicPr>
          <p:cNvPr id="334" name="Picture 4" descr=""/>
          <p:cNvPicPr/>
          <p:nvPr/>
        </p:nvPicPr>
        <p:blipFill>
          <a:blip r:embed="rId1"/>
          <a:stretch/>
        </p:blipFill>
        <p:spPr>
          <a:xfrm>
            <a:off x="5621400" y="421920"/>
            <a:ext cx="3263400" cy="1101960"/>
          </a:xfrm>
          <a:prstGeom prst="rect">
            <a:avLst/>
          </a:prstGeom>
          <a:ln w="0">
            <a:noFill/>
          </a:ln>
        </p:spPr>
      </p:pic>
      <p:sp>
        <p:nvSpPr>
          <p:cNvPr id="335" name="CustomShape 4"/>
          <p:cNvSpPr/>
          <p:nvPr/>
        </p:nvSpPr>
        <p:spPr>
          <a:xfrm>
            <a:off x="2743200" y="6535800"/>
            <a:ext cx="5216040" cy="30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*you can compile Python source, but it’s not required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51" dur="indefinite" restart="never" nodeType="tmRoot">
          <p:childTnLst>
            <p:seq>
              <p:cTn id="252" dur="indefinite" nodeType="mainSeq">
                <p:childTnLst>
                  <p:par>
                    <p:cTn id="253" fill="hold">
                      <p:stCondLst>
                        <p:cond delay="indefinite"/>
                      </p:stCondLst>
                      <p:childTnLst>
                        <p:par>
                          <p:cTn id="254" fill="hold">
                            <p:stCondLst>
                              <p:cond delay="0"/>
                            </p:stCondLst>
                            <p:childTnLst>
                              <p:par>
                                <p:cTn id="25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7" fill="hold">
                      <p:stCondLst>
                        <p:cond delay="indefinite"/>
                      </p:stCondLst>
                      <p:childTnLst>
                        <p:par>
                          <p:cTn id="258" fill="hold">
                            <p:stCondLst>
                              <p:cond delay="0"/>
                            </p:stCondLst>
                            <p:childTnLst>
                              <p:par>
                                <p:cTn id="25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3" fill="hold">
                      <p:stCondLst>
                        <p:cond delay="indefinite"/>
                      </p:stCondLst>
                      <p:childTnLst>
                        <p:par>
                          <p:cTn id="264" fill="hold">
                            <p:stCondLst>
                              <p:cond delay="0"/>
                            </p:stCondLst>
                            <p:childTnLst>
                              <p:par>
                                <p:cTn id="26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7" fill="hold">
                      <p:stCondLst>
                        <p:cond delay="indefinite"/>
                      </p:stCondLst>
                      <p:childTnLst>
                        <p:par>
                          <p:cTn id="268" fill="hold">
                            <p:stCondLst>
                              <p:cond delay="0"/>
                            </p:stCondLst>
                            <p:childTnLst>
                              <p:par>
                                <p:cTn id="26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1" fill="hold">
                      <p:stCondLst>
                        <p:cond delay="indefinite"/>
                      </p:stCondLst>
                      <p:childTnLst>
                        <p:par>
                          <p:cTn id="272" fill="hold">
                            <p:stCondLst>
                              <p:cond delay="0"/>
                            </p:stCondLst>
                            <p:childTnLst>
                              <p:par>
                                <p:cTn id="27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5" fill="hold">
                      <p:stCondLst>
                        <p:cond delay="indefinite"/>
                      </p:stCondLst>
                      <p:childTnLst>
                        <p:par>
                          <p:cTn id="276" fill="hold">
                            <p:stCondLst>
                              <p:cond delay="0"/>
                            </p:stCondLst>
                            <p:childTnLst>
                              <p:par>
                                <p:cTn id="27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9" fill="hold">
                      <p:stCondLst>
                        <p:cond delay="indefinite"/>
                      </p:stCondLst>
                      <p:childTnLst>
                        <p:par>
                          <p:cTn id="280" fill="hold">
                            <p:stCondLst>
                              <p:cond delay="0"/>
                            </p:stCondLst>
                            <p:childTnLst>
                              <p:par>
                                <p:cTn id="28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3" fill="hold">
                      <p:stCondLst>
                        <p:cond delay="indefinite"/>
                      </p:stCondLst>
                      <p:childTnLst>
                        <p:par>
                          <p:cTn id="284" fill="hold">
                            <p:stCondLst>
                              <p:cond delay="0"/>
                            </p:stCondLst>
                            <p:childTnLst>
                              <p:par>
                                <p:cTn id="28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TextShape 1"/>
          <p:cNvSpPr txBox="1"/>
          <p:nvPr/>
        </p:nvSpPr>
        <p:spPr>
          <a:xfrm>
            <a:off x="457200" y="152640"/>
            <a:ext cx="6512760" cy="13712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>
              <a:lnSpc>
                <a:spcPct val="100000"/>
              </a:lnSpc>
            </a:pPr>
            <a:r>
              <a:rPr b="0" lang="en-US" sz="3600" spc="-60" strike="noStrike" cap="all">
                <a:solidFill>
                  <a:srgbClr val="d1282e"/>
                </a:solidFill>
                <a:latin typeface="Arial Black"/>
              </a:rPr>
              <a:t>The Zen of Python 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7" name="TextShape 2"/>
          <p:cNvSpPr txBox="1"/>
          <p:nvPr/>
        </p:nvSpPr>
        <p:spPr>
          <a:xfrm>
            <a:off x="457200" y="1752480"/>
            <a:ext cx="7619760" cy="4373280"/>
          </a:xfrm>
          <a:prstGeom prst="rect">
            <a:avLst/>
          </a:prstGeom>
          <a:noFill/>
          <a:ln w="0">
            <a:noFill/>
          </a:ln>
        </p:spPr>
        <p:txBody>
          <a:bodyPr>
            <a:normAutofit fontScale="94000"/>
          </a:bodyPr>
          <a:p>
            <a:pPr marL="343080" indent="-34272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</a:rPr>
              <a:t>Beautiful is better than ugly.</a:t>
            </a:r>
            <a:endParaRPr b="1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</a:rPr>
              <a:t>Explicit is better than implicit.</a:t>
            </a:r>
            <a:endParaRPr b="1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</a:rPr>
              <a:t>Simple is better than complex.</a:t>
            </a:r>
            <a:endParaRPr b="1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</a:rPr>
              <a:t>Complex is better than complicated.</a:t>
            </a:r>
            <a:endParaRPr b="1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</a:rPr>
              <a:t>Flat is better than nested.</a:t>
            </a:r>
            <a:endParaRPr b="1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</a:rPr>
              <a:t>Sparse is better than dense.</a:t>
            </a:r>
            <a:endParaRPr b="1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</a:rPr>
              <a:t>Readability counts.</a:t>
            </a:r>
            <a:endParaRPr b="1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</a:rPr>
              <a:t>Special cases aren't special enough to break the rules </a:t>
            </a:r>
            <a:r>
              <a:rPr b="1" lang="en-US" sz="2000" spc="-1" strike="noStrike">
                <a:solidFill>
                  <a:srgbClr val="000000"/>
                </a:solidFill>
                <a:latin typeface="Arial"/>
              </a:rPr>
              <a:t>…</a:t>
            </a:r>
            <a:endParaRPr b="1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</a:rPr>
              <a:t>… </a:t>
            </a:r>
            <a:r>
              <a:rPr b="1" lang="en-US" sz="2000" spc="-1" strike="noStrike">
                <a:solidFill>
                  <a:srgbClr val="000000"/>
                </a:solidFill>
                <a:latin typeface="Arial"/>
              </a:rPr>
              <a:t>although practicality beats purity.</a:t>
            </a:r>
            <a:endParaRPr b="1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</a:rPr>
              <a:t>Errors should never pass silently …</a:t>
            </a:r>
            <a:endParaRPr b="1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</a:rPr>
              <a:t>… </a:t>
            </a:r>
            <a:r>
              <a:rPr b="1" lang="en-US" sz="2000" spc="-1" strike="noStrike">
                <a:solidFill>
                  <a:srgbClr val="000000"/>
                </a:solidFill>
                <a:latin typeface="Arial"/>
              </a:rPr>
              <a:t>unless explicitly silenced.</a:t>
            </a:r>
            <a:endParaRPr b="1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8" name="TextShape 3"/>
          <p:cNvSpPr txBox="1"/>
          <p:nvPr/>
        </p:nvSpPr>
        <p:spPr>
          <a:xfrm rot="16200000">
            <a:off x="8227080" y="5885640"/>
            <a:ext cx="13154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fld id="{BA39C9F5-6CAE-43B4-ABDA-FAF5D2836935}" type="slidenum">
              <a:rPr b="1" lang="en-US" sz="2400" spc="-1" strike="noStrike">
                <a:solidFill>
                  <a:srgbClr val="d1282e"/>
                </a:solidFill>
                <a:latin typeface="Arial"/>
              </a:rPr>
              <a:t>&lt;number&gt;</a:t>
            </a:fld>
            <a:endParaRPr b="0" lang="en-US" sz="2400" spc="-1" strike="noStrike">
              <a:latin typeface="Times New Roman"/>
            </a:endParaRPr>
          </a:p>
        </p:txBody>
      </p:sp>
      <p:sp>
        <p:nvSpPr>
          <p:cNvPr id="339" name="CustomShape 4"/>
          <p:cNvSpPr/>
          <p:nvPr/>
        </p:nvSpPr>
        <p:spPr>
          <a:xfrm>
            <a:off x="3710880" y="6534360"/>
            <a:ext cx="4946400" cy="33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r">
              <a:lnSpc>
                <a:spcPct val="100000"/>
              </a:lnSpc>
            </a:pPr>
            <a:r>
              <a:rPr b="0" lang="en-US" sz="1600" spc="-1" strike="noStrike">
                <a:solidFill>
                  <a:srgbClr val="808080"/>
                </a:solidFill>
                <a:latin typeface="Arial"/>
              </a:rPr>
              <a:t>Thanks: SDSMT ACM/LUG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340" name="Picture 5" descr=""/>
          <p:cNvPicPr/>
          <p:nvPr/>
        </p:nvPicPr>
        <p:blipFill>
          <a:blip r:embed="rId1"/>
          <a:stretch/>
        </p:blipFill>
        <p:spPr>
          <a:xfrm>
            <a:off x="6269040" y="792000"/>
            <a:ext cx="2120760" cy="22201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87" dur="indefinite" restart="never" nodeType="tmRoot">
          <p:childTnLst>
            <p:seq>
              <p:cTn id="288" dur="indefinite" nodeType="mainSeq">
                <p:childTnLst>
                  <p:par>
                    <p:cTn id="289" fill="hold">
                      <p:stCondLst>
                        <p:cond delay="indefinite"/>
                      </p:stCondLst>
                      <p:childTnLst>
                        <p:par>
                          <p:cTn id="290" fill="hold">
                            <p:stCondLst>
                              <p:cond delay="0"/>
                            </p:stCondLst>
                            <p:childTnLst>
                              <p:par>
                                <p:cTn id="29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3" fill="hold">
                      <p:stCondLst>
                        <p:cond delay="indefinite"/>
                      </p:stCondLst>
                      <p:childTnLst>
                        <p:par>
                          <p:cTn id="294" fill="hold">
                            <p:stCondLst>
                              <p:cond delay="0"/>
                            </p:stCondLst>
                            <p:childTnLst>
                              <p:par>
                                <p:cTn id="29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7" fill="hold">
                      <p:stCondLst>
                        <p:cond delay="indefinite"/>
                      </p:stCondLst>
                      <p:childTnLst>
                        <p:par>
                          <p:cTn id="298" fill="hold">
                            <p:stCondLst>
                              <p:cond delay="0"/>
                            </p:stCondLst>
                            <p:childTnLst>
                              <p:par>
                                <p:cTn id="29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1" fill="hold">
                      <p:stCondLst>
                        <p:cond delay="indefinite"/>
                      </p:stCondLst>
                      <p:childTnLst>
                        <p:par>
                          <p:cTn id="302" fill="hold">
                            <p:stCondLst>
                              <p:cond delay="0"/>
                            </p:stCondLst>
                            <p:childTnLst>
                              <p:par>
                                <p:cTn id="30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5" fill="hold">
                      <p:stCondLst>
                        <p:cond delay="indefinite"/>
                      </p:stCondLst>
                      <p:childTnLst>
                        <p:par>
                          <p:cTn id="306" fill="hold">
                            <p:stCondLst>
                              <p:cond delay="0"/>
                            </p:stCondLst>
                            <p:childTnLst>
                              <p:par>
                                <p:cTn id="30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9" fill="hold">
                      <p:stCondLst>
                        <p:cond delay="indefinite"/>
                      </p:stCondLst>
                      <p:childTnLst>
                        <p:par>
                          <p:cTn id="310" fill="hold">
                            <p:stCondLst>
                              <p:cond delay="0"/>
                            </p:stCondLst>
                            <p:childTnLst>
                              <p:par>
                                <p:cTn id="31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3" fill="hold">
                      <p:stCondLst>
                        <p:cond delay="indefinite"/>
                      </p:stCondLst>
                      <p:childTnLst>
                        <p:par>
                          <p:cTn id="314" fill="hold">
                            <p:stCondLst>
                              <p:cond delay="0"/>
                            </p:stCondLst>
                            <p:childTnLst>
                              <p:par>
                                <p:cTn id="31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7" fill="hold">
                      <p:stCondLst>
                        <p:cond delay="indefinite"/>
                      </p:stCondLst>
                      <p:childTnLst>
                        <p:par>
                          <p:cTn id="318" fill="hold">
                            <p:stCondLst>
                              <p:cond delay="0"/>
                            </p:stCondLst>
                            <p:childTnLst>
                              <p:par>
                                <p:cTn id="31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1" fill="hold">
                      <p:stCondLst>
                        <p:cond delay="indefinite"/>
                      </p:stCondLst>
                      <p:childTnLst>
                        <p:par>
                          <p:cTn id="322" fill="hold">
                            <p:stCondLst>
                              <p:cond delay="0"/>
                            </p:stCondLst>
                            <p:childTnLst>
                              <p:par>
                                <p:cTn id="32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5" fill="hold">
                      <p:stCondLst>
                        <p:cond delay="indefinite"/>
                      </p:stCondLst>
                      <p:childTnLst>
                        <p:par>
                          <p:cTn id="326" fill="hold">
                            <p:stCondLst>
                              <p:cond delay="0"/>
                            </p:stCondLst>
                            <p:childTnLst>
                              <p:par>
                                <p:cTn id="32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9" fill="hold">
                      <p:stCondLst>
                        <p:cond delay="indefinite"/>
                      </p:stCondLst>
                      <p:childTnLst>
                        <p:par>
                          <p:cTn id="330" fill="hold">
                            <p:stCondLst>
                              <p:cond delay="0"/>
                            </p:stCondLst>
                            <p:childTnLst>
                              <p:par>
                                <p:cTn id="33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TextShape 1"/>
          <p:cNvSpPr txBox="1"/>
          <p:nvPr/>
        </p:nvSpPr>
        <p:spPr>
          <a:xfrm>
            <a:off x="457200" y="152640"/>
            <a:ext cx="5790960" cy="13712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>
              <a:lnSpc>
                <a:spcPct val="100000"/>
              </a:lnSpc>
            </a:pPr>
            <a:r>
              <a:rPr b="0" lang="en-US" sz="3600" spc="-60" strike="noStrike" cap="all">
                <a:solidFill>
                  <a:srgbClr val="d1282e"/>
                </a:solidFill>
                <a:latin typeface="Arial Black"/>
              </a:rPr>
              <a:t>Ann</a:t>
            </a:r>
            <a:r>
              <a:rPr b="0" lang="en-US" sz="3600" spc="-60" strike="noStrike" cap="all">
                <a:solidFill>
                  <a:srgbClr val="d1282e"/>
                </a:solidFill>
                <a:latin typeface="Arial Black"/>
              </a:rPr>
              <a:t>oun</a:t>
            </a:r>
            <a:r>
              <a:rPr b="0" lang="en-US" sz="3600" spc="-60" strike="noStrike" cap="all">
                <a:solidFill>
                  <a:srgbClr val="d1282e"/>
                </a:solidFill>
                <a:latin typeface="Arial Black"/>
              </a:rPr>
              <a:t>cem</a:t>
            </a:r>
            <a:r>
              <a:rPr b="0" lang="en-US" sz="3600" spc="-60" strike="noStrike" cap="all">
                <a:solidFill>
                  <a:srgbClr val="d1282e"/>
                </a:solidFill>
                <a:latin typeface="Arial Black"/>
              </a:rPr>
              <a:t>ent</a:t>
            </a:r>
            <a:r>
              <a:rPr b="0" lang="en-US" sz="3600" spc="-60" strike="noStrike" cap="all">
                <a:solidFill>
                  <a:srgbClr val="d1282e"/>
                </a:solidFill>
                <a:latin typeface="Arial Black"/>
              </a:rPr>
              <a:t>s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3" name="TextShape 2"/>
          <p:cNvSpPr txBox="1"/>
          <p:nvPr/>
        </p:nvSpPr>
        <p:spPr>
          <a:xfrm>
            <a:off x="457200" y="1752480"/>
            <a:ext cx="7619760" cy="4778640"/>
          </a:xfrm>
          <a:prstGeom prst="rect">
            <a:avLst/>
          </a:prstGeom>
          <a:noFill/>
          <a:ln w="0">
            <a:noFill/>
          </a:ln>
        </p:spPr>
        <p:txBody>
          <a:bodyPr>
            <a:normAutofit/>
          </a:bodyPr>
          <a:p>
            <a:pPr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tabLst>
                <a:tab algn="l" pos="0"/>
              </a:tabLst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</a:rPr>
              <a:t>Register on Discord:</a:t>
            </a:r>
            <a:endParaRPr b="1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110 have registered already</a:t>
            </a:r>
            <a:endParaRPr b="1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The rest have not</a:t>
            </a:r>
            <a:endParaRPr b="1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tabLst>
                <a:tab algn="l" pos="0"/>
              </a:tabLst>
            </a:pPr>
            <a:endParaRPr b="1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tabLst>
                <a:tab algn="l" pos="0"/>
              </a:tabLst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</a:rPr>
              <a:t>If you were on Discord, you’d know </a:t>
            </a:r>
            <a:r>
              <a:rPr b="1" lang="en-US" sz="2000" spc="-1" strike="noStrike">
                <a:solidFill>
                  <a:srgbClr val="000000"/>
                </a:solidFill>
                <a:latin typeface="Arial"/>
              </a:rPr>
              <a:t>…</a:t>
            </a:r>
            <a:endParaRPr b="1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d1282e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000" spc="-1" strike="noStrike">
                <a:solidFill>
                  <a:srgbClr val="d1282e"/>
                </a:solidFill>
                <a:latin typeface="Arial"/>
              </a:rPr>
              <a:t>Project 0 is out!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  It is “due” next Wednesday evening.</a:t>
            </a:r>
            <a:endParaRPr b="1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Link: </a:t>
            </a:r>
            <a:r>
              <a:rPr b="1" lang="en-US" sz="1400" spc="-1" strike="noStrike" u="sng">
                <a:solidFill>
                  <a:srgbClr val="cc9900"/>
                </a:solidFill>
                <a:uFillTx/>
                <a:latin typeface="Arial"/>
                <a:hlinkClick r:id="rId1"/>
              </a:rPr>
              <a:t>https://</a:t>
            </a:r>
            <a:r>
              <a:rPr b="1" lang="en-US" sz="1400" spc="-1" strike="noStrike" u="sng">
                <a:solidFill>
                  <a:srgbClr val="cc9900"/>
                </a:solidFill>
                <a:uFillTx/>
                <a:latin typeface="Arial"/>
                <a:hlinkClick r:id="rId2"/>
              </a:rPr>
              <a:t>github.com</a:t>
            </a:r>
            <a:r>
              <a:rPr b="1" lang="en-US" sz="1400" spc="-1" strike="noStrike" u="sng">
                <a:solidFill>
                  <a:srgbClr val="cc9900"/>
                </a:solidFill>
                <a:uFillTx/>
                <a:latin typeface="Arial"/>
                <a:hlinkClick r:id="rId3"/>
              </a:rPr>
              <a:t>/cmsc320/spring2021/tree/main/project0</a:t>
            </a:r>
            <a:endParaRPr b="1" lang="en-US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tabLst>
                <a:tab algn="l" pos="0"/>
              </a:tabLst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</a:rPr>
              <a:t>We’ve also linked some </a:t>
            </a:r>
            <a:r>
              <a:rPr b="1" lang="en-US" sz="2000" spc="-1" strike="noStrike">
                <a:solidFill>
                  <a:srgbClr val="d1282e"/>
                </a:solidFill>
                <a:latin typeface="Arial"/>
              </a:rPr>
              <a:t>reading</a:t>
            </a:r>
            <a:r>
              <a:rPr b="1" lang="en-US" sz="2000" spc="-1" strike="noStrike">
                <a:solidFill>
                  <a:srgbClr val="000000"/>
                </a:solidFill>
                <a:latin typeface="Arial"/>
              </a:rPr>
              <a:t> for the week!</a:t>
            </a:r>
            <a:endParaRPr b="1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First </a:t>
            </a:r>
            <a:r>
              <a:rPr b="0" lang="en-US" sz="2000" spc="-1" strike="noStrike">
                <a:solidFill>
                  <a:srgbClr val="d1282e"/>
                </a:solidFill>
                <a:latin typeface="Arial"/>
              </a:rPr>
              <a:t>quiz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 will be due Monday at noon.</a:t>
            </a:r>
            <a:endParaRPr b="1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Quiz will go up tomorrow (Thursday)</a:t>
            </a:r>
            <a:endParaRPr b="1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endParaRPr b="1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4" name="TextShape 3"/>
          <p:cNvSpPr txBox="1"/>
          <p:nvPr/>
        </p:nvSpPr>
        <p:spPr>
          <a:xfrm rot="16200000">
            <a:off x="8227080" y="5885640"/>
            <a:ext cx="13154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fld id="{41CB852C-E255-41BC-84F6-889190479CE7}" type="slidenum">
              <a:rPr b="1" lang="en-US" sz="2400" spc="-1" strike="noStrike">
                <a:solidFill>
                  <a:srgbClr val="d1282e"/>
                </a:solidFill>
                <a:latin typeface="Arial"/>
              </a:rPr>
              <a:t>2</a:t>
            </a:fld>
            <a:endParaRPr b="0" lang="en-US" sz="2400" spc="-1" strike="noStrike">
              <a:latin typeface="Times New Roman"/>
            </a:endParaRPr>
          </a:p>
        </p:txBody>
      </p:sp>
      <p:pic>
        <p:nvPicPr>
          <p:cNvPr id="185" name="Picture 9" descr=""/>
          <p:cNvPicPr/>
          <p:nvPr/>
        </p:nvPicPr>
        <p:blipFill>
          <a:blip r:embed="rId4"/>
          <a:stretch/>
        </p:blipFill>
        <p:spPr>
          <a:xfrm flipH="1">
            <a:off x="4090680" y="2183400"/>
            <a:ext cx="314640" cy="286560"/>
          </a:xfrm>
          <a:prstGeom prst="rect">
            <a:avLst/>
          </a:prstGeom>
          <a:ln w="0">
            <a:noFill/>
          </a:ln>
        </p:spPr>
      </p:pic>
      <p:pic>
        <p:nvPicPr>
          <p:cNvPr id="186" name="Picture 10" descr=""/>
          <p:cNvPicPr/>
          <p:nvPr/>
        </p:nvPicPr>
        <p:blipFill>
          <a:blip r:embed="rId5"/>
          <a:stretch/>
        </p:blipFill>
        <p:spPr>
          <a:xfrm>
            <a:off x="4062240" y="2560320"/>
            <a:ext cx="370440" cy="370440"/>
          </a:xfrm>
          <a:prstGeom prst="rect">
            <a:avLst/>
          </a:prstGeom>
          <a:ln w="0">
            <a:noFill/>
          </a:ln>
        </p:spPr>
      </p:pic>
      <p:pic>
        <p:nvPicPr>
          <p:cNvPr id="187" name="Picture 4" descr=""/>
          <p:cNvPicPr/>
          <p:nvPr/>
        </p:nvPicPr>
        <p:blipFill>
          <a:blip r:embed="rId6"/>
          <a:stretch/>
        </p:blipFill>
        <p:spPr>
          <a:xfrm>
            <a:off x="6426720" y="4116240"/>
            <a:ext cx="2458080" cy="21931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TextShape 1"/>
          <p:cNvSpPr txBox="1"/>
          <p:nvPr/>
        </p:nvSpPr>
        <p:spPr>
          <a:xfrm>
            <a:off x="457200" y="152640"/>
            <a:ext cx="5790960" cy="13712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>
              <a:lnSpc>
                <a:spcPct val="100000"/>
              </a:lnSpc>
            </a:pPr>
            <a:r>
              <a:rPr b="0" lang="en-US" sz="3600" spc="-60" strike="noStrike" cap="all">
                <a:solidFill>
                  <a:srgbClr val="d1282e"/>
                </a:solidFill>
                <a:latin typeface="Arial Black"/>
              </a:rPr>
              <a:t>Literate Programming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2" name="TextShape 2"/>
          <p:cNvSpPr txBox="1"/>
          <p:nvPr/>
        </p:nvSpPr>
        <p:spPr>
          <a:xfrm>
            <a:off x="457200" y="1752480"/>
            <a:ext cx="7619760" cy="437328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p>
            <a:pPr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tabLst>
                <a:tab algn="l" pos="0"/>
              </a:tabLst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</a:rPr>
              <a:t>Literate code contains in </a:t>
            </a:r>
            <a:r>
              <a:rPr b="1" lang="en-US" sz="2000" spc="-1" strike="noStrike">
                <a:solidFill>
                  <a:srgbClr val="d1282e"/>
                </a:solidFill>
                <a:latin typeface="Arial"/>
              </a:rPr>
              <a:t>one document</a:t>
            </a:r>
            <a:r>
              <a:rPr b="1" lang="en-US" sz="2000" spc="-1" strike="noStrike">
                <a:solidFill>
                  <a:srgbClr val="000000"/>
                </a:solidFill>
                <a:latin typeface="Arial"/>
              </a:rPr>
              <a:t>:</a:t>
            </a:r>
            <a:endParaRPr b="1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the </a:t>
            </a:r>
            <a:r>
              <a:rPr b="0" lang="en-US" sz="2000" spc="-1" strike="noStrike">
                <a:solidFill>
                  <a:srgbClr val="d1282e"/>
                </a:solidFill>
                <a:latin typeface="Arial"/>
              </a:rPr>
              <a:t>source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 code;</a:t>
            </a:r>
            <a:endParaRPr b="1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text </a:t>
            </a:r>
            <a:r>
              <a:rPr b="0" lang="en-US" sz="2000" spc="-1" strike="noStrike">
                <a:solidFill>
                  <a:srgbClr val="d1282e"/>
                </a:solidFill>
                <a:latin typeface="Arial"/>
              </a:rPr>
              <a:t>explanation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 of the code; and</a:t>
            </a:r>
            <a:endParaRPr b="1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the</a:t>
            </a:r>
            <a:r>
              <a:rPr b="0" lang="en-US" sz="2000" spc="-1" strike="noStrike">
                <a:solidFill>
                  <a:srgbClr val="d1282e"/>
                </a:solidFill>
                <a:latin typeface="Arial"/>
              </a:rPr>
              <a:t> end result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 of running the code.</a:t>
            </a:r>
            <a:endParaRPr b="1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tabLst>
                <a:tab algn="l" pos="0"/>
              </a:tabLst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</a:rPr>
              <a:t>Basic idea: present code in the order that logic and flow of human thoughts demand, not the machine-needed ordering</a:t>
            </a:r>
            <a:endParaRPr b="1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Necessary for data science!</a:t>
            </a:r>
            <a:endParaRPr b="1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Many choices made need textual explanation, ditto results.</a:t>
            </a:r>
            <a:endParaRPr b="1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tabLst>
                <a:tab algn="l" pos="0"/>
              </a:tabLst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</a:rPr>
              <a:t>Stuff you’ll be using in Project 0 (and beyond)!</a:t>
            </a:r>
            <a:endParaRPr b="1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3" name="TextShape 3"/>
          <p:cNvSpPr txBox="1"/>
          <p:nvPr/>
        </p:nvSpPr>
        <p:spPr>
          <a:xfrm rot="16200000">
            <a:off x="8227080" y="5885640"/>
            <a:ext cx="13154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fld id="{BB12D288-DCC5-4AFB-AA9C-EE609A443900}" type="slidenum">
              <a:rPr b="1" lang="en-US" sz="2400" spc="-1" strike="noStrike">
                <a:solidFill>
                  <a:srgbClr val="d1282e"/>
                </a:solidFill>
                <a:latin typeface="Arial"/>
              </a:rPr>
              <a:t>&lt;number&gt;</a:t>
            </a:fld>
            <a:endParaRPr b="0" lang="en-US" sz="2400" spc="-1" strike="noStrike">
              <a:latin typeface="Times New Roman"/>
            </a:endParaRPr>
          </a:p>
        </p:txBody>
      </p:sp>
      <p:pic>
        <p:nvPicPr>
          <p:cNvPr id="344" name="Picture 4" descr=""/>
          <p:cNvPicPr/>
          <p:nvPr/>
        </p:nvPicPr>
        <p:blipFill>
          <a:blip r:embed="rId1"/>
          <a:stretch/>
        </p:blipFill>
        <p:spPr>
          <a:xfrm>
            <a:off x="7032600" y="588600"/>
            <a:ext cx="1357200" cy="2327760"/>
          </a:xfrm>
          <a:prstGeom prst="rect">
            <a:avLst/>
          </a:prstGeom>
          <a:ln w="0">
            <a:noFill/>
          </a:ln>
        </p:spPr>
      </p:pic>
      <p:grpSp>
        <p:nvGrpSpPr>
          <p:cNvPr id="345" name="Group 4"/>
          <p:cNvGrpSpPr/>
          <p:nvPr/>
        </p:nvGrpSpPr>
        <p:grpSpPr>
          <a:xfrm>
            <a:off x="561960" y="5472000"/>
            <a:ext cx="8018280" cy="944640"/>
            <a:chOff x="561960" y="5472000"/>
            <a:chExt cx="8018280" cy="944640"/>
          </a:xfrm>
        </p:grpSpPr>
        <p:pic>
          <p:nvPicPr>
            <p:cNvPr id="346" name="Picture 5" descr=""/>
            <p:cNvPicPr/>
            <p:nvPr/>
          </p:nvPicPr>
          <p:blipFill>
            <a:blip r:embed="rId2"/>
            <a:stretch/>
          </p:blipFill>
          <p:spPr>
            <a:xfrm>
              <a:off x="561960" y="5809680"/>
              <a:ext cx="3544920" cy="4564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347" name="Picture 6" descr=""/>
            <p:cNvPicPr/>
            <p:nvPr/>
          </p:nvPicPr>
          <p:blipFill>
            <a:blip r:embed="rId3"/>
            <a:stretch/>
          </p:blipFill>
          <p:spPr>
            <a:xfrm>
              <a:off x="4252320" y="5472000"/>
              <a:ext cx="4327920" cy="944640"/>
            </a:xfrm>
            <a:prstGeom prst="rect">
              <a:avLst/>
            </a:prstGeom>
            <a:ln w="0">
              <a:noFill/>
            </a:ln>
          </p:spPr>
        </p:pic>
      </p:grp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33" dur="indefinite" restart="never" nodeType="tmRoot">
          <p:childTnLst>
            <p:seq>
              <p:cTn id="334" dur="indefinite" nodeType="mainSeq">
                <p:childTnLst>
                  <p:par>
                    <p:cTn id="335" fill="hold">
                      <p:stCondLst>
                        <p:cond delay="indefinite"/>
                      </p:stCondLst>
                      <p:childTnLst>
                        <p:par>
                          <p:cTn id="336" fill="hold">
                            <p:stCondLst>
                              <p:cond delay="0"/>
                            </p:stCondLst>
                            <p:childTnLst>
                              <p:par>
                                <p:cTn id="33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1" fill="hold">
                      <p:stCondLst>
                        <p:cond delay="indefinite"/>
                      </p:stCondLst>
                      <p:childTnLst>
                        <p:par>
                          <p:cTn id="342" fill="hold">
                            <p:stCondLst>
                              <p:cond delay="0"/>
                            </p:stCondLst>
                            <p:childTnLst>
                              <p:par>
                                <p:cTn id="34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5" fill="hold">
                      <p:stCondLst>
                        <p:cond delay="indefinite"/>
                      </p:stCondLst>
                      <p:childTnLst>
                        <p:par>
                          <p:cTn id="346" fill="hold">
                            <p:stCondLst>
                              <p:cond delay="0"/>
                            </p:stCondLst>
                            <p:childTnLst>
                              <p:par>
                                <p:cTn id="34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9" fill="hold">
                      <p:stCondLst>
                        <p:cond delay="indefinite"/>
                      </p:stCondLst>
                      <p:childTnLst>
                        <p:par>
                          <p:cTn id="350" fill="hold">
                            <p:stCondLst>
                              <p:cond delay="0"/>
                            </p:stCondLst>
                            <p:childTnLst>
                              <p:par>
                                <p:cTn id="35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3" fill="hold">
                      <p:stCondLst>
                        <p:cond delay="indefinite"/>
                      </p:stCondLst>
                      <p:childTnLst>
                        <p:par>
                          <p:cTn id="354" fill="hold">
                            <p:stCondLst>
                              <p:cond delay="0"/>
                            </p:stCondLst>
                            <p:childTnLst>
                              <p:par>
                                <p:cTn id="35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7" fill="hold">
                      <p:stCondLst>
                        <p:cond delay="indefinite"/>
                      </p:stCondLst>
                      <p:childTnLst>
                        <p:par>
                          <p:cTn id="358" fill="hold">
                            <p:stCondLst>
                              <p:cond delay="0"/>
                            </p:stCondLst>
                            <p:childTnLst>
                              <p:par>
                                <p:cTn id="35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1" fill="hold">
                      <p:stCondLst>
                        <p:cond delay="indefinite"/>
                      </p:stCondLst>
                      <p:childTnLst>
                        <p:par>
                          <p:cTn id="362" fill="hold">
                            <p:stCondLst>
                              <p:cond delay="0"/>
                            </p:stCondLst>
                            <p:childTnLst>
                              <p:par>
                                <p:cTn id="36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5" fill="hold">
                      <p:stCondLst>
                        <p:cond delay="indefinite"/>
                      </p:stCondLst>
                      <p:childTnLst>
                        <p:par>
                          <p:cTn id="366" fill="hold">
                            <p:stCondLst>
                              <p:cond delay="0"/>
                            </p:stCondLst>
                            <p:childTnLst>
                              <p:par>
                                <p:cTn id="36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TextShape 1"/>
          <p:cNvSpPr txBox="1"/>
          <p:nvPr/>
        </p:nvSpPr>
        <p:spPr>
          <a:xfrm>
            <a:off x="457200" y="152640"/>
            <a:ext cx="5790960" cy="13712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>
              <a:lnSpc>
                <a:spcPct val="100000"/>
              </a:lnSpc>
            </a:pPr>
            <a:r>
              <a:rPr b="0" lang="en-US" sz="3600" spc="-60" strike="noStrike" cap="all">
                <a:solidFill>
                  <a:srgbClr val="d1282e"/>
                </a:solidFill>
                <a:latin typeface="Arial Black"/>
              </a:rPr>
              <a:t>Jupyter Project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9" name="TextShape 2"/>
          <p:cNvSpPr txBox="1"/>
          <p:nvPr/>
        </p:nvSpPr>
        <p:spPr>
          <a:xfrm>
            <a:off x="457200" y="1752480"/>
            <a:ext cx="7619760" cy="4373280"/>
          </a:xfrm>
          <a:prstGeom prst="rect">
            <a:avLst/>
          </a:prstGeom>
          <a:noFill/>
          <a:ln w="0">
            <a:noFill/>
          </a:ln>
        </p:spPr>
        <p:txBody>
          <a:bodyPr>
            <a:normAutofit/>
          </a:bodyPr>
          <a:p>
            <a:pPr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tabLst>
                <a:tab algn="l" pos="0"/>
              </a:tabLst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</a:rPr>
              <a:t>Started as iPython Notebooks, a web-based frontend to the iPython Shell</a:t>
            </a:r>
            <a:endParaRPr b="1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457200" indent="-182520">
              <a:lnSpc>
                <a:spcPct val="100000"/>
              </a:lnSpc>
              <a:spcBef>
                <a:spcPts val="400"/>
              </a:spcBef>
              <a:buClr>
                <a:srgbClr val="d1282e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Notebook functionality separated out a few years ago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457200" indent="-182520">
              <a:lnSpc>
                <a:spcPct val="100000"/>
              </a:lnSpc>
              <a:spcBef>
                <a:spcPts val="400"/>
              </a:spcBef>
              <a:buClr>
                <a:srgbClr val="d1282e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Now supports over 40 languages/kernels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457200" indent="-182520">
              <a:lnSpc>
                <a:spcPct val="100000"/>
              </a:lnSpc>
              <a:spcBef>
                <a:spcPts val="400"/>
              </a:spcBef>
              <a:buClr>
                <a:srgbClr val="d1282e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Notebooks can be shared easily 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457200" indent="-182520">
              <a:lnSpc>
                <a:spcPct val="100000"/>
              </a:lnSpc>
              <a:spcBef>
                <a:spcPts val="400"/>
              </a:spcBef>
              <a:buClr>
                <a:srgbClr val="d1282e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Can leverage big data tools like Spark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endParaRPr b="1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tabLst>
                <a:tab algn="l" pos="0"/>
              </a:tabLst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</a:rPr>
              <a:t>Apache Zeppelin: </a:t>
            </a:r>
            <a:endParaRPr b="1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457200" indent="-182520">
              <a:lnSpc>
                <a:spcPct val="100000"/>
              </a:lnSpc>
              <a:spcBef>
                <a:spcPts val="400"/>
              </a:spcBef>
              <a:buClr>
                <a:srgbClr val="d1282e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000" spc="-1" strike="noStrike" u="sng">
                <a:solidFill>
                  <a:srgbClr val="cc9900"/>
                </a:solidFill>
                <a:uFillTx/>
                <a:latin typeface="Arial"/>
                <a:hlinkClick r:id="rId1"/>
              </a:rPr>
              <a:t>https://www.linkedin.com/pulse/comprehensive-comparison-jupyter-vs-zeppelin-hoc-q-phan-mba-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endParaRPr b="1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Several others including RStudio (specific to R)</a:t>
            </a:r>
            <a:endParaRPr b="1" lang="en-US" sz="2000" spc="-1" strike="noStrike">
              <a:solidFill>
                <a:srgbClr val="000000"/>
              </a:solidFill>
              <a:latin typeface="Arial"/>
            </a:endParaRPr>
          </a:p>
          <a:p>
            <a:endParaRPr b="1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tabLst>
                <a:tab algn="l" pos="0"/>
              </a:tabLst>
            </a:pPr>
            <a:endParaRPr b="1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0" name="TextShape 3"/>
          <p:cNvSpPr txBox="1"/>
          <p:nvPr/>
        </p:nvSpPr>
        <p:spPr>
          <a:xfrm rot="16200000">
            <a:off x="8227080" y="5885640"/>
            <a:ext cx="13154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fld id="{282F6CED-7A8F-43A5-A365-941B473CC200}" type="slidenum">
              <a:rPr b="1" lang="en-US" sz="2400" spc="-1" strike="noStrike">
                <a:solidFill>
                  <a:srgbClr val="d1282e"/>
                </a:solidFill>
                <a:latin typeface="Arial"/>
              </a:rPr>
              <a:t>&lt;number&gt;</a:t>
            </a:fld>
            <a:endParaRPr b="0" lang="en-US" sz="24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71" dur="indefinite" restart="never" nodeType="tmRoot">
          <p:childTnLst>
            <p:seq>
              <p:cTn id="372" dur="indefinite" nodeType="mainSeq">
                <p:childTnLst>
                  <p:par>
                    <p:cTn id="373" fill="hold">
                      <p:stCondLst>
                        <p:cond delay="indefinite"/>
                      </p:stCondLst>
                      <p:childTnLst>
                        <p:par>
                          <p:cTn id="374" fill="hold">
                            <p:stCondLst>
                              <p:cond delay="0"/>
                            </p:stCondLst>
                            <p:childTnLst>
                              <p:par>
                                <p:cTn id="37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5" fill="hold">
                      <p:stCondLst>
                        <p:cond delay="indefinite"/>
                      </p:stCondLst>
                      <p:childTnLst>
                        <p:par>
                          <p:cTn id="386" fill="hold">
                            <p:stCondLst>
                              <p:cond delay="0"/>
                            </p:stCondLst>
                            <p:childTnLst>
                              <p:par>
                                <p:cTn id="38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1" fill="hold">
                      <p:stCondLst>
                        <p:cond delay="indefinite"/>
                      </p:stCondLst>
                      <p:childTnLst>
                        <p:par>
                          <p:cTn id="392" fill="hold">
                            <p:stCondLst>
                              <p:cond delay="0"/>
                            </p:stCondLst>
                            <p:childTnLst>
                              <p:par>
                                <p:cTn id="39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TextShape 1"/>
          <p:cNvSpPr txBox="1"/>
          <p:nvPr/>
        </p:nvSpPr>
        <p:spPr>
          <a:xfrm>
            <a:off x="457200" y="152640"/>
            <a:ext cx="5790960" cy="13712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>
              <a:lnSpc>
                <a:spcPct val="100000"/>
              </a:lnSpc>
            </a:pPr>
            <a:r>
              <a:rPr b="0" lang="en-US" sz="3600" spc="-60" strike="noStrike" cap="all">
                <a:solidFill>
                  <a:srgbClr val="d1282e"/>
                </a:solidFill>
                <a:latin typeface="Arial Black"/>
              </a:rPr>
              <a:t>10-minute Python primer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2" name="TextShape 2"/>
          <p:cNvSpPr txBox="1"/>
          <p:nvPr/>
        </p:nvSpPr>
        <p:spPr>
          <a:xfrm>
            <a:off x="457200" y="1617840"/>
            <a:ext cx="7619760" cy="437328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p>
            <a:pPr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tabLst>
                <a:tab algn="l" pos="0"/>
              </a:tabLst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</a:rPr>
              <a:t>Define a function:</a:t>
            </a:r>
            <a:endParaRPr b="1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tabLst>
                <a:tab algn="l" pos="0"/>
              </a:tabLst>
            </a:pPr>
            <a:endParaRPr b="1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tabLst>
                <a:tab algn="l" pos="0"/>
              </a:tabLst>
            </a:pPr>
            <a:endParaRPr b="1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tabLst>
                <a:tab algn="l" pos="0"/>
              </a:tabLst>
            </a:pPr>
            <a:endParaRPr b="1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tabLst>
                <a:tab algn="l" pos="0"/>
              </a:tabLst>
            </a:pPr>
            <a:endParaRPr b="1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tabLst>
                <a:tab algn="l" pos="0"/>
              </a:tabLst>
            </a:pPr>
            <a:r>
              <a:rPr b="1" lang="en-US" sz="2000" spc="-1" strike="noStrike">
                <a:solidFill>
                  <a:srgbClr val="d1282e"/>
                </a:solidFill>
                <a:latin typeface="Arial"/>
              </a:rPr>
              <a:t>Python is whitespace-delimited</a:t>
            </a:r>
            <a:endParaRPr b="1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tabLst>
                <a:tab algn="l" pos="0"/>
              </a:tabLst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</a:rPr>
              <a:t>Define a function that returns a </a:t>
            </a:r>
            <a:r>
              <a:rPr b="1" lang="en-US" sz="2000" spc="-1" strike="noStrike">
                <a:solidFill>
                  <a:srgbClr val="d1282e"/>
                </a:solidFill>
                <a:latin typeface="Arial"/>
              </a:rPr>
              <a:t>tuple</a:t>
            </a:r>
            <a:r>
              <a:rPr b="1" lang="en-US" sz="2000" spc="-1" strike="noStrike">
                <a:solidFill>
                  <a:srgbClr val="000000"/>
                </a:solidFill>
                <a:latin typeface="Arial"/>
              </a:rPr>
              <a:t>:</a:t>
            </a:r>
            <a:r>
              <a:rPr b="1" lang="en-US" sz="2000" spc="-1" strike="noStrike">
                <a:solidFill>
                  <a:srgbClr val="d1282e"/>
                </a:solidFill>
                <a:latin typeface="Arial"/>
              </a:rPr>
              <a:t> </a:t>
            </a:r>
            <a:endParaRPr b="1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3" name="TextShape 3"/>
          <p:cNvSpPr txBox="1"/>
          <p:nvPr/>
        </p:nvSpPr>
        <p:spPr>
          <a:xfrm rot="16200000">
            <a:off x="8227080" y="5885640"/>
            <a:ext cx="13154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fld id="{9427CEEF-32B3-4C5B-9C23-12A2EB153A2B}" type="slidenum">
              <a:rPr b="1" lang="en-US" sz="2400" spc="-1" strike="noStrike">
                <a:solidFill>
                  <a:srgbClr val="d1282e"/>
                </a:solidFill>
                <a:latin typeface="Arial"/>
              </a:rPr>
              <a:t>&lt;number&gt;</a:t>
            </a:fld>
            <a:endParaRPr b="0" lang="en-US" sz="2400" spc="-1" strike="noStrike">
              <a:latin typeface="Times New Roman"/>
            </a:endParaRPr>
          </a:p>
        </p:txBody>
      </p:sp>
      <p:sp>
        <p:nvSpPr>
          <p:cNvPr id="354" name="CustomShape 4"/>
          <p:cNvSpPr/>
          <p:nvPr/>
        </p:nvSpPr>
        <p:spPr>
          <a:xfrm>
            <a:off x="457200" y="2068560"/>
            <a:ext cx="7997040" cy="1678680"/>
          </a:xfrm>
          <a:prstGeom prst="roundRect">
            <a:avLst>
              <a:gd name="adj" fmla="val 16667"/>
            </a:avLst>
          </a:prstGeom>
          <a:solidFill>
            <a:srgbClr val="000000"/>
          </a:solidFill>
          <a:ln>
            <a:solidFill>
              <a:srgbClr val="000000"/>
            </a:solidFill>
            <a:rou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ourier New"/>
                <a:ea typeface="Courier New"/>
              </a:rPr>
              <a:t>def my_func(x, y):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ourier New"/>
                <a:ea typeface="Courier New"/>
              </a:rPr>
              <a:t>	</a:t>
            </a:r>
            <a:r>
              <a:rPr b="0" lang="en-US" sz="1800" spc="-1" strike="noStrike">
                <a:solidFill>
                  <a:srgbClr val="ffffff"/>
                </a:solidFill>
                <a:latin typeface="Courier New"/>
                <a:ea typeface="Courier New"/>
              </a:rPr>
              <a:t>if x &gt; y: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ourier New"/>
                <a:ea typeface="Courier New"/>
              </a:rPr>
              <a:t>	</a:t>
            </a:r>
            <a:r>
              <a:rPr b="0" lang="en-US" sz="1800" spc="-1" strike="noStrike">
                <a:solidFill>
                  <a:srgbClr val="ffffff"/>
                </a:solidFill>
                <a:latin typeface="Courier New"/>
                <a:ea typeface="Courier New"/>
              </a:rPr>
              <a:t>	</a:t>
            </a:r>
            <a:r>
              <a:rPr b="0" lang="en-US" sz="1800" spc="-1" strike="noStrike">
                <a:solidFill>
                  <a:srgbClr val="ffffff"/>
                </a:solidFill>
                <a:latin typeface="Courier New"/>
                <a:ea typeface="Courier New"/>
              </a:rPr>
              <a:t>return x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ourier New"/>
                <a:ea typeface="Courier New"/>
              </a:rPr>
              <a:t>	</a:t>
            </a:r>
            <a:r>
              <a:rPr b="0" lang="en-US" sz="1800" spc="-1" strike="noStrike">
                <a:solidFill>
                  <a:srgbClr val="ffffff"/>
                </a:solidFill>
                <a:latin typeface="Courier New"/>
                <a:ea typeface="Courier New"/>
              </a:rPr>
              <a:t>else: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ourier New"/>
                <a:ea typeface="Courier New"/>
              </a:rPr>
              <a:t>	</a:t>
            </a:r>
            <a:r>
              <a:rPr b="0" lang="en-US" sz="1800" spc="-1" strike="noStrike">
                <a:solidFill>
                  <a:srgbClr val="ffffff"/>
                </a:solidFill>
                <a:latin typeface="Courier New"/>
                <a:ea typeface="Courier New"/>
              </a:rPr>
              <a:t>	</a:t>
            </a:r>
            <a:r>
              <a:rPr b="0" lang="en-US" sz="1800" spc="-1" strike="noStrike">
                <a:solidFill>
                  <a:srgbClr val="ffffff"/>
                </a:solidFill>
                <a:latin typeface="Courier New"/>
                <a:ea typeface="Courier New"/>
              </a:rPr>
              <a:t>return y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55" name="CustomShape 5"/>
          <p:cNvSpPr/>
          <p:nvPr/>
        </p:nvSpPr>
        <p:spPr>
          <a:xfrm>
            <a:off x="392760" y="4720680"/>
            <a:ext cx="7997040" cy="1363680"/>
          </a:xfrm>
          <a:prstGeom prst="roundRect">
            <a:avLst>
              <a:gd name="adj" fmla="val 16667"/>
            </a:avLst>
          </a:prstGeom>
          <a:solidFill>
            <a:srgbClr val="000000"/>
          </a:solidFill>
          <a:ln>
            <a:solidFill>
              <a:srgbClr val="000000"/>
            </a:solidFill>
            <a:rou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ourier New"/>
                <a:ea typeface="Courier New"/>
              </a:rPr>
              <a:t>def my_func(x, y):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ourier New"/>
                <a:ea typeface="Courier New"/>
              </a:rPr>
              <a:t>	</a:t>
            </a:r>
            <a:r>
              <a:rPr b="0" lang="en-US" sz="1800" spc="-1" strike="noStrike">
                <a:solidFill>
                  <a:srgbClr val="ffffff"/>
                </a:solidFill>
                <a:latin typeface="Courier New"/>
                <a:ea typeface="Courier New"/>
              </a:rPr>
              <a:t>return (x-1, y+2)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ourier New"/>
                <a:ea typeface="Courier New"/>
              </a:rPr>
              <a:t>(a, b) = my_func(1, 2)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56" name="CustomShape 6"/>
          <p:cNvSpPr/>
          <p:nvPr/>
        </p:nvSpPr>
        <p:spPr>
          <a:xfrm>
            <a:off x="392760" y="6184800"/>
            <a:ext cx="7997040" cy="441360"/>
          </a:xfrm>
          <a:prstGeom prst="roundRect">
            <a:avLst>
              <a:gd name="adj" fmla="val 16667"/>
            </a:avLst>
          </a:prstGeom>
          <a:solidFill>
            <a:srgbClr val="4d6bb5"/>
          </a:solidFill>
          <a:ln>
            <a:solidFill>
              <a:srgbClr val="4e69ae"/>
            </a:solidFill>
            <a:round/>
          </a:ln>
          <a:effectLst>
            <a:outerShdw algn="bl" blurRad="39999" dist="23040" rotWithShape="0">
              <a:srgbClr val="000000">
                <a:alpha val="40000"/>
              </a:srgbClr>
            </a:outerShdw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ourier New"/>
                <a:ea typeface="Courier New"/>
              </a:rPr>
              <a:t>a = 0; b = 4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95" dur="indefinite" restart="never" nodeType="tmRoot">
          <p:childTnLst>
            <p:seq>
              <p:cTn id="396" dur="indefinite" nodeType="mainSeq">
                <p:childTnLst>
                  <p:par>
                    <p:cTn id="397" fill="hold">
                      <p:stCondLst>
                        <p:cond delay="indefinite"/>
                      </p:stCondLst>
                      <p:childTnLst>
                        <p:par>
                          <p:cTn id="398" fill="hold">
                            <p:stCondLst>
                              <p:cond delay="0"/>
                            </p:stCondLst>
                            <p:childTnLst>
                              <p:par>
                                <p:cTn id="39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3" fill="hold">
                      <p:stCondLst>
                        <p:cond delay="indefinite"/>
                      </p:stCondLst>
                      <p:childTnLst>
                        <p:par>
                          <p:cTn id="404" fill="hold">
                            <p:stCondLst>
                              <p:cond delay="0"/>
                            </p:stCondLst>
                            <p:childTnLst>
                              <p:par>
                                <p:cTn id="40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7" fill="hold">
                      <p:stCondLst>
                        <p:cond delay="indefinite"/>
                      </p:stCondLst>
                      <p:childTnLst>
                        <p:par>
                          <p:cTn id="408" fill="hold">
                            <p:stCondLst>
                              <p:cond delay="0"/>
                            </p:stCondLst>
                            <p:childTnLst>
                              <p:par>
                                <p:cTn id="40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3" fill="hold">
                      <p:stCondLst>
                        <p:cond delay="indefinite"/>
                      </p:stCondLst>
                      <p:childTnLst>
                        <p:par>
                          <p:cTn id="414" fill="hold">
                            <p:stCondLst>
                              <p:cond delay="0"/>
                            </p:stCondLst>
                            <p:childTnLst>
                              <p:par>
                                <p:cTn id="41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TextShape 1"/>
          <p:cNvSpPr txBox="1"/>
          <p:nvPr/>
        </p:nvSpPr>
        <p:spPr>
          <a:xfrm>
            <a:off x="457200" y="152640"/>
            <a:ext cx="7487280" cy="13712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/>
          </a:bodyPr>
          <a:p>
            <a:pPr>
              <a:lnSpc>
                <a:spcPct val="100000"/>
              </a:lnSpc>
            </a:pPr>
            <a:r>
              <a:rPr b="0" lang="en-US" sz="3600" spc="-60" strike="noStrike" cap="all">
                <a:solidFill>
                  <a:srgbClr val="d1282e"/>
                </a:solidFill>
                <a:latin typeface="Arial Black"/>
              </a:rPr>
              <a:t>Useful Built-in Functions: Counting and Iterating 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8" name="TextShape 2"/>
          <p:cNvSpPr txBox="1"/>
          <p:nvPr/>
        </p:nvSpPr>
        <p:spPr>
          <a:xfrm>
            <a:off x="457200" y="1752480"/>
            <a:ext cx="7619760" cy="4902840"/>
          </a:xfrm>
          <a:prstGeom prst="rect">
            <a:avLst/>
          </a:prstGeom>
          <a:noFill/>
          <a:ln w="0">
            <a:noFill/>
          </a:ln>
        </p:spPr>
        <p:txBody>
          <a:bodyPr>
            <a:normAutofit/>
          </a:bodyPr>
          <a:p>
            <a:pPr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tabLst>
                <a:tab algn="l" pos="0"/>
              </a:tabLst>
            </a:pPr>
            <a:r>
              <a:rPr b="1" lang="en-US" sz="2000" spc="-1" strike="noStrike">
                <a:solidFill>
                  <a:srgbClr val="d1282e"/>
                </a:solidFill>
                <a:latin typeface="Courier New"/>
                <a:ea typeface="Courier New"/>
              </a:rPr>
              <a:t>len</a:t>
            </a: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Courier New"/>
              </a:rPr>
              <a:t>: returns the number of items of an enumerable object</a:t>
            </a:r>
            <a:endParaRPr b="1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tabLst>
                <a:tab algn="l" pos="0"/>
              </a:tabLst>
            </a:pPr>
            <a:endParaRPr b="1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tabLst>
                <a:tab algn="l" pos="0"/>
              </a:tabLst>
            </a:pPr>
            <a:endParaRPr b="1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tabLst>
                <a:tab algn="l" pos="0"/>
              </a:tabLst>
            </a:pPr>
            <a:r>
              <a:rPr b="1" lang="en-US" sz="2000" spc="-1" strike="noStrike">
                <a:solidFill>
                  <a:srgbClr val="d1282e"/>
                </a:solidFill>
                <a:latin typeface="Courier New"/>
                <a:ea typeface="Courier New"/>
              </a:rPr>
              <a:t>range</a:t>
            </a: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Courier New"/>
              </a:rPr>
              <a:t>: returns an iterable object</a:t>
            </a:r>
            <a:endParaRPr b="1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tabLst>
                <a:tab algn="l" pos="0"/>
              </a:tabLst>
            </a:pPr>
            <a:endParaRPr b="1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tabLst>
                <a:tab algn="l" pos="0"/>
              </a:tabLst>
            </a:pPr>
            <a:endParaRPr b="1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tabLst>
                <a:tab algn="l" pos="0"/>
              </a:tabLst>
            </a:pPr>
            <a:r>
              <a:rPr b="1" lang="en-US" sz="2000" spc="-1" strike="noStrike">
                <a:solidFill>
                  <a:srgbClr val="d1282e"/>
                </a:solidFill>
                <a:latin typeface="Courier New"/>
                <a:ea typeface="Courier New"/>
              </a:rPr>
              <a:t>enumerate</a:t>
            </a: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Courier New"/>
              </a:rPr>
              <a:t>: returns iterable tuple (index, element) of a list</a:t>
            </a:r>
            <a:endParaRPr b="1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tabLst>
                <a:tab algn="l" pos="0"/>
              </a:tabLst>
            </a:pPr>
            <a:endParaRPr b="1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tabLst>
                <a:tab algn="l" pos="0"/>
              </a:tabLst>
            </a:pPr>
            <a:endParaRPr b="1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tabLst>
                <a:tab algn="l" pos="0"/>
              </a:tabLst>
            </a:pPr>
            <a:br/>
            <a:r>
              <a:rPr b="1" lang="en-US" sz="2000" spc="-1" strike="noStrike">
                <a:solidFill>
                  <a:srgbClr val="000000"/>
                </a:solidFill>
                <a:latin typeface="Arial"/>
                <a:ea typeface="Courier New"/>
              </a:rPr>
              <a:t>https://docs.python.org/3/library/functions.html</a:t>
            </a:r>
            <a:endParaRPr b="1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9" name="CustomShape 3"/>
          <p:cNvSpPr/>
          <p:nvPr/>
        </p:nvSpPr>
        <p:spPr>
          <a:xfrm>
            <a:off x="427320" y="2142360"/>
            <a:ext cx="7997040" cy="438480"/>
          </a:xfrm>
          <a:prstGeom prst="roundRect">
            <a:avLst>
              <a:gd name="adj" fmla="val 16667"/>
            </a:avLst>
          </a:prstGeom>
          <a:solidFill>
            <a:srgbClr val="000000"/>
          </a:solidFill>
          <a:ln>
            <a:solidFill>
              <a:srgbClr val="000000"/>
            </a:solidFill>
            <a:rou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ourier New"/>
                <a:ea typeface="Courier New"/>
              </a:rPr>
              <a:t>len( [‘c’, ‘m’, ‘s’, ‘c’, 3, 2, 0] 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60" name="CustomShape 4"/>
          <p:cNvSpPr/>
          <p:nvPr/>
        </p:nvSpPr>
        <p:spPr>
          <a:xfrm>
            <a:off x="427320" y="2638440"/>
            <a:ext cx="7997040" cy="438480"/>
          </a:xfrm>
          <a:prstGeom prst="roundRect">
            <a:avLst>
              <a:gd name="adj" fmla="val 16667"/>
            </a:avLst>
          </a:prstGeom>
          <a:solidFill>
            <a:srgbClr val="4d6bb5"/>
          </a:solidFill>
          <a:ln>
            <a:solidFill>
              <a:srgbClr val="4e69ae"/>
            </a:solidFill>
            <a:round/>
          </a:ln>
          <a:effectLst>
            <a:outerShdw algn="bl" blurRad="39999" dist="23040" rotWithShape="0">
              <a:srgbClr val="000000">
                <a:alpha val="40000"/>
              </a:srgbClr>
            </a:outerShdw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ourier New"/>
                <a:ea typeface="Courier New"/>
              </a:rPr>
              <a:t>7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61" name="CustomShape 5"/>
          <p:cNvSpPr/>
          <p:nvPr/>
        </p:nvSpPr>
        <p:spPr>
          <a:xfrm>
            <a:off x="427320" y="3477600"/>
            <a:ext cx="7997040" cy="438480"/>
          </a:xfrm>
          <a:prstGeom prst="roundRect">
            <a:avLst>
              <a:gd name="adj" fmla="val 16667"/>
            </a:avLst>
          </a:prstGeom>
          <a:solidFill>
            <a:srgbClr val="000000"/>
          </a:solidFill>
          <a:ln>
            <a:solidFill>
              <a:srgbClr val="000000"/>
            </a:solidFill>
            <a:rou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ourier New"/>
                <a:ea typeface="Courier New"/>
              </a:rPr>
              <a:t>list( range(10) 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62" name="CustomShape 6"/>
          <p:cNvSpPr/>
          <p:nvPr/>
        </p:nvSpPr>
        <p:spPr>
          <a:xfrm>
            <a:off x="427320" y="3973680"/>
            <a:ext cx="7997040" cy="438480"/>
          </a:xfrm>
          <a:prstGeom prst="roundRect">
            <a:avLst>
              <a:gd name="adj" fmla="val 16667"/>
            </a:avLst>
          </a:prstGeom>
          <a:solidFill>
            <a:srgbClr val="4d6bb5"/>
          </a:solidFill>
          <a:ln>
            <a:solidFill>
              <a:srgbClr val="4e69ae"/>
            </a:solidFill>
            <a:round/>
          </a:ln>
          <a:effectLst>
            <a:outerShdw algn="bl" blurRad="39999" dist="23040" rotWithShape="0">
              <a:srgbClr val="000000">
                <a:alpha val="40000"/>
              </a:srgbClr>
            </a:outerShdw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ourier New"/>
                <a:ea typeface="Courier New"/>
              </a:rPr>
              <a:t>[0, 1, 2, 3, 4, 5, 6, 7, 8, 9]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63" name="CustomShape 7"/>
          <p:cNvSpPr/>
          <p:nvPr/>
        </p:nvSpPr>
        <p:spPr>
          <a:xfrm>
            <a:off x="427320" y="4809600"/>
            <a:ext cx="7997040" cy="438480"/>
          </a:xfrm>
          <a:prstGeom prst="roundRect">
            <a:avLst>
              <a:gd name="adj" fmla="val 16667"/>
            </a:avLst>
          </a:prstGeom>
          <a:solidFill>
            <a:srgbClr val="000000"/>
          </a:solidFill>
          <a:ln>
            <a:solidFill>
              <a:srgbClr val="000000"/>
            </a:solidFill>
            <a:rou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ourier New"/>
                <a:ea typeface="Courier New"/>
              </a:rPr>
              <a:t>enumerate( [“311”, “320”, “330”] 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64" name="CustomShape 8"/>
          <p:cNvSpPr/>
          <p:nvPr/>
        </p:nvSpPr>
        <p:spPr>
          <a:xfrm>
            <a:off x="427320" y="5305680"/>
            <a:ext cx="7997040" cy="438480"/>
          </a:xfrm>
          <a:prstGeom prst="roundRect">
            <a:avLst>
              <a:gd name="adj" fmla="val 16667"/>
            </a:avLst>
          </a:prstGeom>
          <a:solidFill>
            <a:srgbClr val="4d6bb5"/>
          </a:solidFill>
          <a:ln>
            <a:solidFill>
              <a:srgbClr val="4e69ae"/>
            </a:solidFill>
            <a:round/>
          </a:ln>
          <a:effectLst>
            <a:outerShdw algn="bl" blurRad="39999" dist="23040" rotWithShape="0">
              <a:srgbClr val="000000">
                <a:alpha val="40000"/>
              </a:srgbClr>
            </a:outerShdw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ourier New"/>
                <a:ea typeface="Courier New"/>
              </a:rPr>
              <a:t>[(0, “311”), (1, “320”), (2, “330”)]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65" name="TextShape 9"/>
          <p:cNvSpPr txBox="1"/>
          <p:nvPr/>
        </p:nvSpPr>
        <p:spPr>
          <a:xfrm rot="16200000">
            <a:off x="8227080" y="5885640"/>
            <a:ext cx="13154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fld id="{5A48F15F-6C00-403F-9247-FDDAF3584B1B}" type="slidenum">
              <a:rPr b="1" lang="en-US" sz="2400" spc="-1" strike="noStrike">
                <a:solidFill>
                  <a:srgbClr val="d1282e"/>
                </a:solidFill>
                <a:latin typeface="Arial"/>
              </a:rPr>
              <a:t>&lt;number&gt;</a:t>
            </a:fld>
            <a:endParaRPr b="0" lang="en-US" sz="24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17" dur="indefinite" restart="never" nodeType="tmRoot">
          <p:childTnLst>
            <p:seq>
              <p:cTn id="418" dur="indefinite" nodeType="mainSeq">
                <p:childTnLst>
                  <p:par>
                    <p:cTn id="419" fill="hold">
                      <p:stCondLst>
                        <p:cond delay="indefinite"/>
                      </p:stCondLst>
                      <p:childTnLst>
                        <p:par>
                          <p:cTn id="420" fill="hold">
                            <p:stCondLst>
                              <p:cond delay="0"/>
                            </p:stCondLst>
                            <p:childTnLst>
                              <p:par>
                                <p:cTn id="42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3" fill="hold">
                      <p:stCondLst>
                        <p:cond delay="indefinite"/>
                      </p:stCondLst>
                      <p:childTnLst>
                        <p:par>
                          <p:cTn id="424" fill="hold">
                            <p:stCondLst>
                              <p:cond delay="0"/>
                            </p:stCondLst>
                            <p:childTnLst>
                              <p:par>
                                <p:cTn id="42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7" fill="hold">
                      <p:stCondLst>
                        <p:cond delay="indefinite"/>
                      </p:stCondLst>
                      <p:childTnLst>
                        <p:par>
                          <p:cTn id="428" fill="hold">
                            <p:stCondLst>
                              <p:cond delay="0"/>
                            </p:stCondLst>
                            <p:childTnLst>
                              <p:par>
                                <p:cTn id="42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1" fill="hold">
                      <p:stCondLst>
                        <p:cond delay="indefinite"/>
                      </p:stCondLst>
                      <p:childTnLst>
                        <p:par>
                          <p:cTn id="432" fill="hold">
                            <p:stCondLst>
                              <p:cond delay="0"/>
                            </p:stCondLst>
                            <p:childTnLst>
                              <p:par>
                                <p:cTn id="43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5" fill="hold">
                      <p:stCondLst>
                        <p:cond delay="indefinite"/>
                      </p:stCondLst>
                      <p:childTnLst>
                        <p:par>
                          <p:cTn id="436" fill="hold">
                            <p:stCondLst>
                              <p:cond delay="0"/>
                            </p:stCondLst>
                            <p:childTnLst>
                              <p:par>
                                <p:cTn id="43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9" fill="hold">
                      <p:stCondLst>
                        <p:cond delay="indefinite"/>
                      </p:stCondLst>
                      <p:childTnLst>
                        <p:par>
                          <p:cTn id="440" fill="hold">
                            <p:stCondLst>
                              <p:cond delay="0"/>
                            </p:stCondLst>
                            <p:childTnLst>
                              <p:par>
                                <p:cTn id="44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3" fill="hold">
                      <p:stCondLst>
                        <p:cond delay="indefinite"/>
                      </p:stCondLst>
                      <p:childTnLst>
                        <p:par>
                          <p:cTn id="444" fill="hold">
                            <p:stCondLst>
                              <p:cond delay="0"/>
                            </p:stCondLst>
                            <p:childTnLst>
                              <p:par>
                                <p:cTn id="44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7" fill="hold">
                      <p:stCondLst>
                        <p:cond delay="indefinite"/>
                      </p:stCondLst>
                      <p:childTnLst>
                        <p:par>
                          <p:cTn id="448" fill="hold">
                            <p:stCondLst>
                              <p:cond delay="0"/>
                            </p:stCondLst>
                            <p:childTnLst>
                              <p:par>
                                <p:cTn id="44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1" fill="hold">
                      <p:stCondLst>
                        <p:cond delay="indefinite"/>
                      </p:stCondLst>
                      <p:childTnLst>
                        <p:par>
                          <p:cTn id="452" fill="hold">
                            <p:stCondLst>
                              <p:cond delay="0"/>
                            </p:stCondLst>
                            <p:childTnLst>
                              <p:par>
                                <p:cTn id="45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5" fill="hold">
                      <p:stCondLst>
                        <p:cond delay="indefinite"/>
                      </p:stCondLst>
                      <p:childTnLst>
                        <p:par>
                          <p:cTn id="456" fill="hold">
                            <p:stCondLst>
                              <p:cond delay="0"/>
                            </p:stCondLst>
                            <p:childTnLst>
                              <p:par>
                                <p:cTn id="45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TextShape 1"/>
          <p:cNvSpPr txBox="1"/>
          <p:nvPr/>
        </p:nvSpPr>
        <p:spPr>
          <a:xfrm>
            <a:off x="457200" y="152640"/>
            <a:ext cx="6902640" cy="13712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/>
          </a:bodyPr>
          <a:p>
            <a:pPr>
              <a:lnSpc>
                <a:spcPct val="100000"/>
              </a:lnSpc>
            </a:pPr>
            <a:r>
              <a:rPr b="0" lang="en-US" sz="3600" spc="-60" strike="noStrike" cap="all">
                <a:solidFill>
                  <a:srgbClr val="d1282e"/>
                </a:solidFill>
                <a:latin typeface="Arial Black"/>
              </a:rPr>
              <a:t>Useful Built-In Functions: Map and Filter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7" name="TextShape 2"/>
          <p:cNvSpPr txBox="1"/>
          <p:nvPr/>
        </p:nvSpPr>
        <p:spPr>
          <a:xfrm>
            <a:off x="457200" y="1752480"/>
            <a:ext cx="7997040" cy="476784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p>
            <a:pPr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tabLst>
                <a:tab algn="l" pos="0"/>
              </a:tabLst>
            </a:pPr>
            <a:r>
              <a:rPr b="1" lang="en-US" sz="2000" spc="-1" strike="noStrike">
                <a:solidFill>
                  <a:srgbClr val="d1282e"/>
                </a:solidFill>
                <a:latin typeface="Courier New"/>
                <a:ea typeface="Courier New"/>
              </a:rPr>
              <a:t>map</a:t>
            </a: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Courier New"/>
              </a:rPr>
              <a:t>: apply a function to a sequence or iterable</a:t>
            </a:r>
            <a:endParaRPr b="1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tabLst>
                <a:tab algn="l" pos="0"/>
              </a:tabLst>
            </a:pPr>
            <a:br/>
            <a:endParaRPr b="1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tabLst>
                <a:tab algn="l" pos="0"/>
              </a:tabLst>
            </a:pPr>
            <a:endParaRPr b="1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tabLst>
                <a:tab algn="l" pos="0"/>
              </a:tabLst>
            </a:pPr>
            <a:endParaRPr b="1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tabLst>
                <a:tab algn="l" pos="0"/>
              </a:tabLst>
            </a:pPr>
            <a:r>
              <a:rPr b="1" lang="en-US" sz="2000" spc="-1" strike="noStrike">
                <a:solidFill>
                  <a:srgbClr val="d1282e"/>
                </a:solidFill>
                <a:latin typeface="Courier New"/>
                <a:ea typeface="Courier New"/>
              </a:rPr>
              <a:t>filter</a:t>
            </a: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Courier New"/>
              </a:rPr>
              <a:t>: returns a list* of elements for which a predicate is true</a:t>
            </a:r>
            <a:endParaRPr b="1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tabLst>
                <a:tab algn="l" pos="0"/>
              </a:tabLst>
            </a:pPr>
            <a:endParaRPr b="1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tabLst>
                <a:tab algn="l" pos="0"/>
              </a:tabLst>
            </a:pPr>
            <a:endParaRPr b="1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tabLst>
                <a:tab algn="l" pos="0"/>
              </a:tabLst>
            </a:pPr>
            <a:endParaRPr b="1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tabLst>
                <a:tab algn="l" pos="0"/>
              </a:tabLst>
            </a:pPr>
            <a:endParaRPr b="1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tabLst>
                <a:tab algn="l" pos="0"/>
              </a:tabLst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Courier New"/>
              </a:rPr>
              <a:t>We’ll go over in much greater depth with pandas/numpy.</a:t>
            </a:r>
            <a:endParaRPr b="1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8" name="TextShape 3"/>
          <p:cNvSpPr txBox="1"/>
          <p:nvPr/>
        </p:nvSpPr>
        <p:spPr>
          <a:xfrm rot="16200000">
            <a:off x="8227080" y="5885640"/>
            <a:ext cx="13154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fld id="{7983F642-F5E8-41F2-A6F7-A930134B04DF}" type="slidenum">
              <a:rPr b="1" lang="en-US" sz="2400" spc="-1" strike="noStrike">
                <a:solidFill>
                  <a:srgbClr val="d1282e"/>
                </a:solidFill>
                <a:latin typeface="Arial"/>
              </a:rPr>
              <a:t>&lt;number&gt;</a:t>
            </a:fld>
            <a:endParaRPr b="0" lang="en-US" sz="2400" spc="-1" strike="noStrike">
              <a:latin typeface="Times New Roman"/>
            </a:endParaRPr>
          </a:p>
        </p:txBody>
      </p:sp>
      <p:sp>
        <p:nvSpPr>
          <p:cNvPr id="369" name="CustomShape 4"/>
          <p:cNvSpPr/>
          <p:nvPr/>
        </p:nvSpPr>
        <p:spPr>
          <a:xfrm>
            <a:off x="457200" y="2263680"/>
            <a:ext cx="7997040" cy="882720"/>
          </a:xfrm>
          <a:prstGeom prst="roundRect">
            <a:avLst>
              <a:gd name="adj" fmla="val 16667"/>
            </a:avLst>
          </a:prstGeom>
          <a:solidFill>
            <a:srgbClr val="000000"/>
          </a:solidFill>
          <a:ln>
            <a:solidFill>
              <a:srgbClr val="000000"/>
            </a:solidFill>
            <a:rou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ourier New"/>
                <a:ea typeface="Courier New"/>
              </a:rPr>
              <a:t>arr = [1, 2, 3, 4, 5]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ourier New"/>
                <a:ea typeface="Courier New"/>
              </a:rPr>
              <a:t>map(lambda x: x**2, arr)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70" name="CustomShape 5"/>
          <p:cNvSpPr/>
          <p:nvPr/>
        </p:nvSpPr>
        <p:spPr>
          <a:xfrm>
            <a:off x="457200" y="3215880"/>
            <a:ext cx="7997040" cy="441360"/>
          </a:xfrm>
          <a:prstGeom prst="roundRect">
            <a:avLst>
              <a:gd name="adj" fmla="val 16667"/>
            </a:avLst>
          </a:prstGeom>
          <a:solidFill>
            <a:srgbClr val="4d6bb5"/>
          </a:solidFill>
          <a:ln>
            <a:solidFill>
              <a:srgbClr val="4e69ae"/>
            </a:solidFill>
            <a:round/>
          </a:ln>
          <a:effectLst>
            <a:outerShdw algn="bl" blurRad="39999" dist="23040" rotWithShape="0">
              <a:srgbClr val="000000">
                <a:alpha val="40000"/>
              </a:srgbClr>
            </a:outerShdw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ourier New"/>
                <a:ea typeface="Courier New"/>
              </a:rPr>
              <a:t>[1, 4, 9, 16, 25]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71" name="CustomShape 6"/>
          <p:cNvSpPr/>
          <p:nvPr/>
        </p:nvSpPr>
        <p:spPr>
          <a:xfrm>
            <a:off x="457200" y="4290480"/>
            <a:ext cx="7997040" cy="882720"/>
          </a:xfrm>
          <a:prstGeom prst="roundRect">
            <a:avLst>
              <a:gd name="adj" fmla="val 16667"/>
            </a:avLst>
          </a:prstGeom>
          <a:solidFill>
            <a:srgbClr val="000000"/>
          </a:solidFill>
          <a:ln>
            <a:solidFill>
              <a:srgbClr val="000000"/>
            </a:solidFill>
            <a:rou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ourier New"/>
                <a:ea typeface="Courier New"/>
              </a:rPr>
              <a:t>arr = [1, 2, 3, 4, 5, 6, 7]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ourier New"/>
                <a:ea typeface="Courier New"/>
              </a:rPr>
              <a:t>filter(lambda x: x % 2 == 0, arr)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72" name="CustomShape 7"/>
          <p:cNvSpPr/>
          <p:nvPr/>
        </p:nvSpPr>
        <p:spPr>
          <a:xfrm>
            <a:off x="457200" y="5243040"/>
            <a:ext cx="7997040" cy="441360"/>
          </a:xfrm>
          <a:prstGeom prst="roundRect">
            <a:avLst>
              <a:gd name="adj" fmla="val 16667"/>
            </a:avLst>
          </a:prstGeom>
          <a:solidFill>
            <a:srgbClr val="4d6bb5"/>
          </a:solidFill>
          <a:ln>
            <a:solidFill>
              <a:srgbClr val="4e69ae"/>
            </a:solidFill>
            <a:round/>
          </a:ln>
          <a:effectLst>
            <a:outerShdw algn="bl" blurRad="39999" dist="23040" rotWithShape="0">
              <a:srgbClr val="000000">
                <a:alpha val="40000"/>
              </a:srgbClr>
            </a:outerShdw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ourier New"/>
                <a:ea typeface="Courier New"/>
              </a:rPr>
              <a:t>[2, 4, 6]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73" name="CustomShape 8"/>
          <p:cNvSpPr/>
          <p:nvPr/>
        </p:nvSpPr>
        <p:spPr>
          <a:xfrm>
            <a:off x="5329440" y="6572160"/>
            <a:ext cx="3378600" cy="30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r">
              <a:lnSpc>
                <a:spcPct val="100000"/>
              </a:lnSpc>
            </a:pPr>
            <a:r>
              <a:rPr b="0" i="1" lang="en-US" sz="1400" spc="-1" strike="noStrike">
                <a:solidFill>
                  <a:srgbClr val="000000"/>
                </a:solidFill>
                <a:latin typeface="Arial"/>
              </a:rPr>
              <a:t>*in Python 3, returns Iterable 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59" dur="indefinite" restart="never" nodeType="tmRoot">
          <p:childTnLst>
            <p:seq>
              <p:cTn id="460" dur="indefinite" nodeType="mainSeq">
                <p:childTnLst>
                  <p:par>
                    <p:cTn id="461" fill="hold">
                      <p:stCondLst>
                        <p:cond delay="indefinite"/>
                      </p:stCondLst>
                      <p:childTnLst>
                        <p:par>
                          <p:cTn id="462" fill="hold">
                            <p:stCondLst>
                              <p:cond delay="0"/>
                            </p:stCondLst>
                            <p:childTnLst>
                              <p:par>
                                <p:cTn id="46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5" fill="hold">
                      <p:stCondLst>
                        <p:cond delay="indefinite"/>
                      </p:stCondLst>
                      <p:childTnLst>
                        <p:par>
                          <p:cTn id="466" fill="hold">
                            <p:stCondLst>
                              <p:cond delay="0"/>
                            </p:stCondLst>
                            <p:childTnLst>
                              <p:par>
                                <p:cTn id="46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9" fill="hold">
                      <p:stCondLst>
                        <p:cond delay="indefinite"/>
                      </p:stCondLst>
                      <p:childTnLst>
                        <p:par>
                          <p:cTn id="470" fill="hold">
                            <p:stCondLst>
                              <p:cond delay="0"/>
                            </p:stCondLst>
                            <p:childTnLst>
                              <p:par>
                                <p:cTn id="47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3" fill="hold">
                      <p:stCondLst>
                        <p:cond delay="indefinite"/>
                      </p:stCondLst>
                      <p:childTnLst>
                        <p:par>
                          <p:cTn id="474" fill="hold">
                            <p:stCondLst>
                              <p:cond delay="0"/>
                            </p:stCondLst>
                            <p:childTnLst>
                              <p:par>
                                <p:cTn id="47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9" fill="hold">
                      <p:stCondLst>
                        <p:cond delay="indefinite"/>
                      </p:stCondLst>
                      <p:childTnLst>
                        <p:par>
                          <p:cTn id="480" fill="hold">
                            <p:stCondLst>
                              <p:cond delay="0"/>
                            </p:stCondLst>
                            <p:childTnLst>
                              <p:par>
                                <p:cTn id="48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3" fill="hold">
                      <p:stCondLst>
                        <p:cond delay="indefinite"/>
                      </p:stCondLst>
                      <p:childTnLst>
                        <p:par>
                          <p:cTn id="484" fill="hold">
                            <p:stCondLst>
                              <p:cond delay="0"/>
                            </p:stCondLst>
                            <p:childTnLst>
                              <p:par>
                                <p:cTn id="48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7" fill="hold">
                      <p:stCondLst>
                        <p:cond delay="indefinite"/>
                      </p:stCondLst>
                      <p:childTnLst>
                        <p:par>
                          <p:cTn id="488" fill="hold">
                            <p:stCondLst>
                              <p:cond delay="0"/>
                            </p:stCondLst>
                            <p:childTnLst>
                              <p:par>
                                <p:cTn id="48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TextShape 1"/>
          <p:cNvSpPr txBox="1"/>
          <p:nvPr/>
        </p:nvSpPr>
        <p:spPr>
          <a:xfrm>
            <a:off x="457200" y="152640"/>
            <a:ext cx="5790960" cy="13712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>
              <a:lnSpc>
                <a:spcPct val="100000"/>
              </a:lnSpc>
            </a:pPr>
            <a:r>
              <a:rPr b="0" lang="en-US" sz="3600" spc="-60" strike="noStrike" cap="all">
                <a:solidFill>
                  <a:srgbClr val="d1282e"/>
                </a:solidFill>
                <a:latin typeface="Arial Black"/>
              </a:rPr>
              <a:t>Pythonic Programming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5" name="TextShape 2"/>
          <p:cNvSpPr txBox="1"/>
          <p:nvPr/>
        </p:nvSpPr>
        <p:spPr>
          <a:xfrm>
            <a:off x="457200" y="1527840"/>
            <a:ext cx="7619760" cy="4373280"/>
          </a:xfrm>
          <a:prstGeom prst="rect">
            <a:avLst/>
          </a:prstGeom>
          <a:noFill/>
          <a:ln w="0">
            <a:noFill/>
          </a:ln>
        </p:spPr>
        <p:txBody>
          <a:bodyPr>
            <a:normAutofit/>
          </a:bodyPr>
          <a:p>
            <a:pPr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tabLst>
                <a:tab algn="l" pos="0"/>
              </a:tabLst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</a:rPr>
              <a:t>Basic iteration over an array in Java:</a:t>
            </a:r>
            <a:endParaRPr b="1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tabLst>
                <a:tab algn="l" pos="0"/>
              </a:tabLst>
            </a:pPr>
            <a:endParaRPr b="1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tabLst>
                <a:tab algn="l" pos="0"/>
              </a:tabLst>
            </a:pPr>
            <a:endParaRPr b="1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tabLst>
                <a:tab algn="l" pos="0"/>
              </a:tabLst>
            </a:pPr>
            <a:endParaRPr b="1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tabLst>
                <a:tab algn="l" pos="0"/>
              </a:tabLst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</a:rPr>
              <a:t>Direct translation into Python:</a:t>
            </a:r>
            <a:endParaRPr b="1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tabLst>
                <a:tab algn="l" pos="0"/>
              </a:tabLst>
            </a:pPr>
            <a:endParaRPr b="1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tabLst>
                <a:tab algn="l" pos="0"/>
              </a:tabLst>
            </a:pPr>
            <a:endParaRPr b="1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tabLst>
                <a:tab algn="l" pos="0"/>
              </a:tabLst>
            </a:pPr>
            <a:endParaRPr b="1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tabLst>
                <a:tab algn="l" pos="0"/>
              </a:tabLst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</a:rPr>
              <a:t>A more “Pythonic” way of iterating:</a:t>
            </a:r>
            <a:endParaRPr b="1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tabLst>
                <a:tab algn="l" pos="0"/>
              </a:tabLst>
            </a:pPr>
            <a:endParaRPr b="1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6" name="CustomShape 3"/>
          <p:cNvSpPr/>
          <p:nvPr/>
        </p:nvSpPr>
        <p:spPr>
          <a:xfrm>
            <a:off x="457200" y="3742560"/>
            <a:ext cx="7997040" cy="1188360"/>
          </a:xfrm>
          <a:prstGeom prst="roundRect">
            <a:avLst>
              <a:gd name="adj" fmla="val 16667"/>
            </a:avLst>
          </a:prstGeom>
          <a:solidFill>
            <a:srgbClr val="000000"/>
          </a:solidFill>
          <a:ln>
            <a:solidFill>
              <a:srgbClr val="000000"/>
            </a:solidFill>
            <a:rou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ourier New"/>
                <a:ea typeface="Courier New"/>
              </a:rPr>
              <a:t>idx = 0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ourier New"/>
                <a:ea typeface="Courier New"/>
              </a:rPr>
              <a:t>while idx &lt; len(arr):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ourier New"/>
                <a:ea typeface="Courier New"/>
              </a:rPr>
              <a:t>	</a:t>
            </a:r>
            <a:r>
              <a:rPr b="0" lang="en-US" sz="1800" spc="-1" strike="noStrike">
                <a:solidFill>
                  <a:srgbClr val="ffffff"/>
                </a:solidFill>
                <a:latin typeface="Courier New"/>
                <a:ea typeface="Courier New"/>
              </a:rPr>
              <a:t>print( arr[idx] ); idx += 1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77" name="CustomShape 4"/>
          <p:cNvSpPr/>
          <p:nvPr/>
        </p:nvSpPr>
        <p:spPr>
          <a:xfrm>
            <a:off x="457200" y="1933560"/>
            <a:ext cx="7997040" cy="1188360"/>
          </a:xfrm>
          <a:prstGeom prst="roundRect">
            <a:avLst>
              <a:gd name="adj" fmla="val 16667"/>
            </a:avLst>
          </a:prstGeom>
          <a:solidFill>
            <a:srgbClr val="000000"/>
          </a:solidFill>
          <a:ln>
            <a:solidFill>
              <a:srgbClr val="000000"/>
            </a:solidFill>
            <a:rou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ourier New"/>
                <a:ea typeface="Courier New"/>
              </a:rPr>
              <a:t>int[] arr = new int[10];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ourier New"/>
                <a:ea typeface="Courier New"/>
              </a:rPr>
              <a:t>for(int idx=0; idx&lt;arr.length; ++idx) {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ourier New"/>
                <a:ea typeface="Courier New"/>
              </a:rPr>
              <a:t>	</a:t>
            </a:r>
            <a:r>
              <a:rPr b="0" lang="en-US" sz="1800" spc="-1" strike="noStrike">
                <a:solidFill>
                  <a:srgbClr val="ffffff"/>
                </a:solidFill>
                <a:latin typeface="Courier New"/>
                <a:ea typeface="Courier New"/>
              </a:rPr>
              <a:t>System.out.println( arr[idx] );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ourier New"/>
                <a:ea typeface="Courier New"/>
              </a:rPr>
              <a:t>}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78" name="CustomShape 5"/>
          <p:cNvSpPr/>
          <p:nvPr/>
        </p:nvSpPr>
        <p:spPr>
          <a:xfrm>
            <a:off x="457200" y="5444280"/>
            <a:ext cx="7997040" cy="862560"/>
          </a:xfrm>
          <a:prstGeom prst="roundRect">
            <a:avLst>
              <a:gd name="adj" fmla="val 16667"/>
            </a:avLst>
          </a:prstGeom>
          <a:solidFill>
            <a:srgbClr val="000000"/>
          </a:solidFill>
          <a:ln>
            <a:solidFill>
              <a:srgbClr val="000000"/>
            </a:solidFill>
            <a:rou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ourier New"/>
                <a:ea typeface="Courier New"/>
              </a:rPr>
              <a:t>for element in arr: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ourier New"/>
                <a:ea typeface="Courier New"/>
              </a:rPr>
              <a:t>	</a:t>
            </a:r>
            <a:r>
              <a:rPr b="0" lang="en-US" sz="1800" spc="-1" strike="noStrike">
                <a:solidFill>
                  <a:srgbClr val="ffffff"/>
                </a:solidFill>
                <a:latin typeface="Courier New"/>
                <a:ea typeface="Courier New"/>
              </a:rPr>
              <a:t>print( element 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79" name="TextShape 6"/>
          <p:cNvSpPr txBox="1"/>
          <p:nvPr/>
        </p:nvSpPr>
        <p:spPr>
          <a:xfrm rot="16200000">
            <a:off x="8227080" y="5885640"/>
            <a:ext cx="13154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fld id="{0D986425-BF81-4028-9F6C-65D9E3C60B71}" type="slidenum">
              <a:rPr b="1" lang="en-US" sz="2400" spc="-1" strike="noStrike">
                <a:solidFill>
                  <a:srgbClr val="d1282e"/>
                </a:solidFill>
                <a:latin typeface="Arial"/>
              </a:rPr>
              <a:t>&lt;number&gt;</a:t>
            </a:fld>
            <a:endParaRPr b="0" lang="en-US" sz="24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91" dur="indefinite" restart="never" nodeType="tmRoot">
          <p:childTnLst>
            <p:seq>
              <p:cTn id="492" dur="indefinite" nodeType="mainSeq">
                <p:childTnLst>
                  <p:par>
                    <p:cTn id="493" fill="hold">
                      <p:stCondLst>
                        <p:cond delay="indefinite"/>
                      </p:stCondLst>
                      <p:childTnLst>
                        <p:par>
                          <p:cTn id="494" fill="hold">
                            <p:stCondLst>
                              <p:cond delay="0"/>
                            </p:stCondLst>
                            <p:childTnLst>
                              <p:par>
                                <p:cTn id="49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9" fill="hold">
                      <p:stCondLst>
                        <p:cond delay="indefinite"/>
                      </p:stCondLst>
                      <p:childTnLst>
                        <p:par>
                          <p:cTn id="500" fill="hold">
                            <p:stCondLst>
                              <p:cond delay="0"/>
                            </p:stCondLst>
                            <p:childTnLst>
                              <p:par>
                                <p:cTn id="50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5" fill="hold">
                      <p:stCondLst>
                        <p:cond delay="indefinite"/>
                      </p:stCondLst>
                      <p:childTnLst>
                        <p:par>
                          <p:cTn id="506" fill="hold">
                            <p:stCondLst>
                              <p:cond delay="0"/>
                            </p:stCondLst>
                            <p:childTnLst>
                              <p:par>
                                <p:cTn id="50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TextShape 1"/>
          <p:cNvSpPr txBox="1"/>
          <p:nvPr/>
        </p:nvSpPr>
        <p:spPr>
          <a:xfrm>
            <a:off x="457200" y="152640"/>
            <a:ext cx="6677640" cy="13712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>
              <a:lnSpc>
                <a:spcPct val="100000"/>
              </a:lnSpc>
            </a:pPr>
            <a:r>
              <a:rPr b="0" lang="en-US" sz="3600" spc="-60" strike="noStrike" cap="all">
                <a:solidFill>
                  <a:srgbClr val="d1282e"/>
                </a:solidFill>
                <a:latin typeface="Arial Black"/>
              </a:rPr>
              <a:t>List comprehensions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1" name="TextShape 2"/>
          <p:cNvSpPr txBox="1"/>
          <p:nvPr/>
        </p:nvSpPr>
        <p:spPr>
          <a:xfrm>
            <a:off x="457200" y="1752480"/>
            <a:ext cx="7619760" cy="4722840"/>
          </a:xfrm>
          <a:prstGeom prst="rect">
            <a:avLst/>
          </a:prstGeom>
          <a:noFill/>
          <a:ln w="0">
            <a:noFill/>
          </a:ln>
        </p:spPr>
        <p:txBody>
          <a:bodyPr>
            <a:normAutofit fontScale="97000"/>
          </a:bodyPr>
          <a:p>
            <a:pPr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tabLst>
                <a:tab algn="l" pos="0"/>
              </a:tabLst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</a:rPr>
              <a:t>Construct sets like a mathematician!</a:t>
            </a:r>
            <a:endParaRPr b="1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1" i="1" lang="en-US" sz="2000" spc="-1" strike="noStrike">
                <a:solidFill>
                  <a:srgbClr val="000000"/>
                </a:solidFill>
                <a:latin typeface="Arial"/>
              </a:rPr>
              <a:t>P</a:t>
            </a:r>
            <a:r>
              <a:rPr b="1" lang="en-US" sz="2000" spc="-1" strike="noStrike">
                <a:solidFill>
                  <a:srgbClr val="000000"/>
                </a:solidFill>
                <a:latin typeface="Arial"/>
              </a:rPr>
              <a:t> = { 1, 2, 4, 8, 16, </a:t>
            </a:r>
            <a:r>
              <a:rPr b="1" lang="en-US" sz="2000" spc="-1" strike="noStrike">
                <a:solidFill>
                  <a:srgbClr val="000000"/>
                </a:solidFill>
                <a:latin typeface="Arial"/>
              </a:rPr>
              <a:t>…, 2</a:t>
            </a:r>
            <a:r>
              <a:rPr b="1" lang="en-US" sz="2000" spc="-1" strike="noStrike" baseline="30000">
                <a:solidFill>
                  <a:srgbClr val="000000"/>
                </a:solidFill>
                <a:latin typeface="Arial"/>
              </a:rPr>
              <a:t>16</a:t>
            </a:r>
            <a:r>
              <a:rPr b="1" lang="en-US" sz="2000" spc="-1" strike="noStrike">
                <a:solidFill>
                  <a:srgbClr val="000000"/>
                </a:solidFill>
                <a:latin typeface="Arial"/>
              </a:rPr>
              <a:t> }</a:t>
            </a:r>
            <a:endParaRPr b="1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1" i="1" lang="en-US" sz="2000" spc="-1" strike="noStrike">
                <a:solidFill>
                  <a:srgbClr val="000000"/>
                </a:solidFill>
                <a:latin typeface="Arial"/>
              </a:rPr>
              <a:t>E</a:t>
            </a:r>
            <a:r>
              <a:rPr b="1" lang="en-US" sz="2000" spc="-1" strike="noStrike">
                <a:solidFill>
                  <a:srgbClr val="000000"/>
                </a:solidFill>
                <a:latin typeface="Arial"/>
              </a:rPr>
              <a:t> = { </a:t>
            </a:r>
            <a:r>
              <a:rPr b="1" i="1" lang="en-US" sz="2000" spc="-1" strike="noStrike">
                <a:solidFill>
                  <a:srgbClr val="000000"/>
                </a:solidFill>
                <a:latin typeface="Arial"/>
              </a:rPr>
              <a:t>x</a:t>
            </a:r>
            <a:r>
              <a:rPr b="1" lang="en-US" sz="2000" spc="-1" strike="noStrike">
                <a:solidFill>
                  <a:srgbClr val="000000"/>
                </a:solidFill>
                <a:latin typeface="Arial"/>
              </a:rPr>
              <a:t> | </a:t>
            </a:r>
            <a:r>
              <a:rPr b="1" i="1" lang="en-US" sz="2000" spc="-1" strike="noStrike">
                <a:solidFill>
                  <a:srgbClr val="000000"/>
                </a:solidFill>
                <a:latin typeface="Arial"/>
              </a:rPr>
              <a:t>x</a:t>
            </a:r>
            <a:r>
              <a:rPr b="1" lang="en-US" sz="2000" spc="-1" strike="noStrike">
                <a:solidFill>
                  <a:srgbClr val="000000"/>
                </a:solidFill>
                <a:latin typeface="Arial"/>
              </a:rPr>
              <a:t> in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ℕ</a:t>
            </a:r>
            <a:r>
              <a:rPr b="1" lang="en-US" sz="2000" spc="-1" strike="noStrike">
                <a:solidFill>
                  <a:srgbClr val="000000"/>
                </a:solidFill>
                <a:latin typeface="Arial"/>
              </a:rPr>
              <a:t>  and  </a:t>
            </a:r>
            <a:r>
              <a:rPr b="1" i="1" lang="en-US" sz="2000" spc="-1" strike="noStrike">
                <a:solidFill>
                  <a:srgbClr val="000000"/>
                </a:solidFill>
                <a:latin typeface="Arial"/>
              </a:rPr>
              <a:t>x</a:t>
            </a:r>
            <a:r>
              <a:rPr b="1" lang="en-US" sz="2000" spc="-1" strike="noStrike">
                <a:solidFill>
                  <a:srgbClr val="000000"/>
                </a:solidFill>
                <a:latin typeface="Arial"/>
              </a:rPr>
              <a:t> is odd  and  </a:t>
            </a:r>
            <a:r>
              <a:rPr b="1" i="1" lang="en-US" sz="2000" spc="-1" strike="noStrike">
                <a:solidFill>
                  <a:srgbClr val="000000"/>
                </a:solidFill>
                <a:latin typeface="Arial"/>
              </a:rPr>
              <a:t>x</a:t>
            </a:r>
            <a:r>
              <a:rPr b="1" lang="en-US" sz="2000" spc="-1" strike="noStrike">
                <a:solidFill>
                  <a:srgbClr val="000000"/>
                </a:solidFill>
                <a:latin typeface="Arial"/>
              </a:rPr>
              <a:t> &lt; 1000 }</a:t>
            </a:r>
            <a:endParaRPr b="1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tabLst>
                <a:tab algn="l" pos="0"/>
              </a:tabLst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</a:rPr>
              <a:t>Construct lists like a mathematician </a:t>
            </a:r>
            <a:r>
              <a:rPr b="1" lang="en-US" sz="2000" spc="-1" strike="noStrike">
                <a:solidFill>
                  <a:srgbClr val="d1282e"/>
                </a:solidFill>
                <a:latin typeface="Arial"/>
              </a:rPr>
              <a:t>who codes</a:t>
            </a:r>
            <a:r>
              <a:rPr b="1" lang="en-US" sz="2000" spc="-1" strike="noStrike">
                <a:solidFill>
                  <a:srgbClr val="000000"/>
                </a:solidFill>
                <a:latin typeface="Arial"/>
              </a:rPr>
              <a:t>!</a:t>
            </a:r>
            <a:endParaRPr b="1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tabLst>
                <a:tab algn="l" pos="0"/>
              </a:tabLst>
            </a:pPr>
            <a:endParaRPr b="1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tabLst>
                <a:tab algn="l" pos="0"/>
              </a:tabLst>
            </a:pPr>
            <a:endParaRPr b="1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tabLst>
                <a:tab algn="l" pos="0"/>
              </a:tabLst>
            </a:pPr>
            <a:endParaRPr b="1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tabLst>
                <a:tab algn="l" pos="0"/>
              </a:tabLst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</a:rPr>
              <a:t>Very similar to </a:t>
            </a:r>
            <a:r>
              <a:rPr b="1" lang="en-US" sz="2000" spc="-1" strike="noStrike">
                <a:solidFill>
                  <a:srgbClr val="000000"/>
                </a:solidFill>
                <a:latin typeface="Courier New"/>
                <a:ea typeface="Courier New"/>
              </a:rPr>
              <a:t>map</a:t>
            </a: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Courier New"/>
              </a:rPr>
              <a:t>, but:</a:t>
            </a:r>
            <a:endParaRPr b="1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Courier New"/>
              </a:rPr>
              <a:t>You’ll see these way more than </a:t>
            </a:r>
            <a:r>
              <a:rPr b="1" lang="en-US" sz="2000" spc="-1" strike="noStrike">
                <a:solidFill>
                  <a:srgbClr val="000000"/>
                </a:solidFill>
                <a:latin typeface="Courier New"/>
                <a:ea typeface="Courier New"/>
              </a:rPr>
              <a:t>map</a:t>
            </a: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Courier New"/>
              </a:rPr>
              <a:t> in the wild</a:t>
            </a:r>
            <a:endParaRPr b="1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Courier New"/>
              </a:rPr>
              <a:t>Many people consider </a:t>
            </a:r>
            <a:r>
              <a:rPr b="1" lang="en-US" sz="2000" spc="-1" strike="noStrike">
                <a:solidFill>
                  <a:srgbClr val="000000"/>
                </a:solidFill>
                <a:latin typeface="Courier New"/>
                <a:ea typeface="Courier New"/>
              </a:rPr>
              <a:t>map</a:t>
            </a: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Courier New"/>
              </a:rPr>
              <a:t>/</a:t>
            </a:r>
            <a:r>
              <a:rPr b="1" lang="en-US" sz="2000" spc="-1" strike="noStrike">
                <a:solidFill>
                  <a:srgbClr val="000000"/>
                </a:solidFill>
                <a:latin typeface="Courier New"/>
                <a:ea typeface="Courier New"/>
              </a:rPr>
              <a:t>filter</a:t>
            </a: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Courier New"/>
              </a:rPr>
              <a:t> not “pythonic”</a:t>
            </a:r>
            <a:endParaRPr b="1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Courier New"/>
              </a:rPr>
              <a:t>They can perform differently (</a:t>
            </a:r>
            <a:r>
              <a:rPr b="1" lang="en-US" sz="2000" spc="-1" strike="noStrike">
                <a:solidFill>
                  <a:srgbClr val="000000"/>
                </a:solidFill>
                <a:latin typeface="Courier New"/>
                <a:ea typeface="Courier New"/>
              </a:rPr>
              <a:t>map</a:t>
            </a: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Courier New"/>
              </a:rPr>
              <a:t> is “lazier”)</a:t>
            </a:r>
            <a:endParaRPr b="1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tabLst>
                <a:tab algn="l" pos="0"/>
              </a:tabLst>
            </a:pPr>
            <a:endParaRPr b="1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2" name="TextShape 3"/>
          <p:cNvSpPr txBox="1"/>
          <p:nvPr/>
        </p:nvSpPr>
        <p:spPr>
          <a:xfrm rot="16200000">
            <a:off x="8227080" y="5885640"/>
            <a:ext cx="13154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fld id="{B9CDC04A-D6CC-44B3-BFCF-E5391158A6AB}" type="slidenum">
              <a:rPr b="1" lang="en-US" sz="2400" spc="-1" strike="noStrike">
                <a:solidFill>
                  <a:srgbClr val="d1282e"/>
                </a:solidFill>
                <a:latin typeface="Arial"/>
              </a:rPr>
              <a:t>&lt;number&gt;</a:t>
            </a:fld>
            <a:endParaRPr b="0" lang="en-US" sz="2400" spc="-1" strike="noStrike">
              <a:latin typeface="Times New Roman"/>
            </a:endParaRPr>
          </a:p>
        </p:txBody>
      </p:sp>
      <p:sp>
        <p:nvSpPr>
          <p:cNvPr id="383" name="CustomShape 4"/>
          <p:cNvSpPr/>
          <p:nvPr/>
        </p:nvSpPr>
        <p:spPr>
          <a:xfrm>
            <a:off x="457200" y="3560400"/>
            <a:ext cx="7997040" cy="438480"/>
          </a:xfrm>
          <a:prstGeom prst="roundRect">
            <a:avLst>
              <a:gd name="adj" fmla="val 16667"/>
            </a:avLst>
          </a:prstGeom>
          <a:solidFill>
            <a:srgbClr val="000000"/>
          </a:solidFill>
          <a:ln>
            <a:solidFill>
              <a:srgbClr val="000000"/>
            </a:solidFill>
            <a:rou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ourier New"/>
                <a:ea typeface="Courier New"/>
              </a:rPr>
              <a:t>P = [ 2**x for x in range(17) ]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84" name="CustomShape 5"/>
          <p:cNvSpPr/>
          <p:nvPr/>
        </p:nvSpPr>
        <p:spPr>
          <a:xfrm>
            <a:off x="442080" y="4117680"/>
            <a:ext cx="7997040" cy="438480"/>
          </a:xfrm>
          <a:prstGeom prst="roundRect">
            <a:avLst>
              <a:gd name="adj" fmla="val 16667"/>
            </a:avLst>
          </a:prstGeom>
          <a:solidFill>
            <a:srgbClr val="000000"/>
          </a:solidFill>
          <a:ln>
            <a:solidFill>
              <a:srgbClr val="000000"/>
            </a:solidFill>
            <a:rou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ourier New"/>
                <a:ea typeface="Courier New"/>
              </a:rPr>
              <a:t>E = [ x for x in range(1000) if x % 2 != 0 ]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385" name="Picture 6" descr=""/>
          <p:cNvPicPr/>
          <p:nvPr/>
        </p:nvPicPr>
        <p:blipFill>
          <a:blip r:embed="rId1"/>
          <a:stretch/>
        </p:blipFill>
        <p:spPr>
          <a:xfrm>
            <a:off x="7001280" y="4833360"/>
            <a:ext cx="1701000" cy="1701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11" dur="indefinite" restart="never" nodeType="tmRoot">
          <p:childTnLst>
            <p:seq>
              <p:cTn id="512" dur="indefinite" nodeType="mainSeq">
                <p:childTnLst>
                  <p:par>
                    <p:cTn id="513" fill="hold">
                      <p:stCondLst>
                        <p:cond delay="indefinite"/>
                      </p:stCondLst>
                      <p:childTnLst>
                        <p:par>
                          <p:cTn id="514" fill="hold">
                            <p:stCondLst>
                              <p:cond delay="0"/>
                            </p:stCondLst>
                            <p:childTnLst>
                              <p:par>
                                <p:cTn id="51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7" fill="hold">
                      <p:stCondLst>
                        <p:cond delay="indefinite"/>
                      </p:stCondLst>
                      <p:childTnLst>
                        <p:par>
                          <p:cTn id="518" fill="hold">
                            <p:stCondLst>
                              <p:cond delay="0"/>
                            </p:stCondLst>
                            <p:childTnLst>
                              <p:par>
                                <p:cTn id="51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1" fill="hold">
                      <p:stCondLst>
                        <p:cond delay="indefinite"/>
                      </p:stCondLst>
                      <p:childTnLst>
                        <p:par>
                          <p:cTn id="522" fill="hold">
                            <p:stCondLst>
                              <p:cond delay="0"/>
                            </p:stCondLst>
                            <p:childTnLst>
                              <p:par>
                                <p:cTn id="52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5" fill="hold">
                      <p:stCondLst>
                        <p:cond delay="indefinite"/>
                      </p:stCondLst>
                      <p:childTnLst>
                        <p:par>
                          <p:cTn id="526" fill="hold">
                            <p:stCondLst>
                              <p:cond delay="0"/>
                            </p:stCondLst>
                            <p:childTnLst>
                              <p:par>
                                <p:cTn id="52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9" fill="hold">
                      <p:stCondLst>
                        <p:cond delay="indefinite"/>
                      </p:stCondLst>
                      <p:childTnLst>
                        <p:par>
                          <p:cTn id="530" fill="hold">
                            <p:stCondLst>
                              <p:cond delay="0"/>
                            </p:stCondLst>
                            <p:childTnLst>
                              <p:par>
                                <p:cTn id="53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3" fill="hold">
                      <p:stCondLst>
                        <p:cond delay="indefinite"/>
                      </p:stCondLst>
                      <p:childTnLst>
                        <p:par>
                          <p:cTn id="534" fill="hold">
                            <p:stCondLst>
                              <p:cond delay="0"/>
                            </p:stCondLst>
                            <p:childTnLst>
                              <p:par>
                                <p:cTn id="53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7" fill="hold">
                      <p:stCondLst>
                        <p:cond delay="indefinite"/>
                      </p:stCondLst>
                      <p:childTnLst>
                        <p:par>
                          <p:cTn id="538" fill="hold">
                            <p:stCondLst>
                              <p:cond delay="0"/>
                            </p:stCondLst>
                            <p:childTnLst>
                              <p:par>
                                <p:cTn id="53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1" fill="hold">
                      <p:stCondLst>
                        <p:cond delay="indefinite"/>
                      </p:stCondLst>
                      <p:childTnLst>
                        <p:par>
                          <p:cTn id="542" fill="hold">
                            <p:stCondLst>
                              <p:cond delay="0"/>
                            </p:stCondLst>
                            <p:childTnLst>
                              <p:par>
                                <p:cTn id="54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5" fill="hold">
                      <p:stCondLst>
                        <p:cond delay="indefinite"/>
                      </p:stCondLst>
                      <p:childTnLst>
                        <p:par>
                          <p:cTn id="546" fill="hold">
                            <p:stCondLst>
                              <p:cond delay="0"/>
                            </p:stCondLst>
                            <p:childTnLst>
                              <p:par>
                                <p:cTn id="54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1" fill="hold">
                      <p:stCondLst>
                        <p:cond delay="indefinite"/>
                      </p:stCondLst>
                      <p:childTnLst>
                        <p:par>
                          <p:cTn id="552" fill="hold">
                            <p:stCondLst>
                              <p:cond delay="0"/>
                            </p:stCondLst>
                            <p:childTnLst>
                              <p:par>
                                <p:cTn id="55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TextShape 1"/>
          <p:cNvSpPr txBox="1"/>
          <p:nvPr/>
        </p:nvSpPr>
        <p:spPr>
          <a:xfrm>
            <a:off x="457200" y="152640"/>
            <a:ext cx="5790960" cy="13712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>
              <a:lnSpc>
                <a:spcPct val="100000"/>
              </a:lnSpc>
            </a:pPr>
            <a:r>
              <a:rPr b="0" lang="en-US" sz="3600" spc="-60" strike="noStrike" cap="all">
                <a:solidFill>
                  <a:srgbClr val="d1282e"/>
                </a:solidFill>
                <a:latin typeface="Arial Black"/>
              </a:rPr>
              <a:t>Exceptions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7" name="TextShape 2"/>
          <p:cNvSpPr txBox="1"/>
          <p:nvPr/>
        </p:nvSpPr>
        <p:spPr>
          <a:xfrm>
            <a:off x="457200" y="1752480"/>
            <a:ext cx="7619760" cy="437328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p>
            <a:pPr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tabLst>
                <a:tab algn="l" pos="0"/>
              </a:tabLst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</a:rPr>
              <a:t>Syntactically correct statement throws an exception:</a:t>
            </a:r>
            <a:endParaRPr b="1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Courier New"/>
                <a:ea typeface="Courier New"/>
              </a:rPr>
              <a:t>tweepy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Courier New"/>
              </a:rPr>
              <a:t> (Python Twitter API) returns “Rate limit exceeded”</a:t>
            </a:r>
            <a:endParaRPr b="1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Courier New"/>
              </a:rPr>
              <a:t>sqlite (a file-based database) returns </a:t>
            </a:r>
            <a:r>
              <a:rPr b="0" lang="en-US" sz="2000" spc="-1" strike="noStrike">
                <a:solidFill>
                  <a:srgbClr val="000000"/>
                </a:solidFill>
                <a:latin typeface="Courier New"/>
                <a:ea typeface="Courier New"/>
              </a:rPr>
              <a:t>IntegrityError</a:t>
            </a:r>
            <a:endParaRPr b="1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tabLst>
                <a:tab algn="l" pos="0"/>
              </a:tabLst>
            </a:pPr>
            <a:endParaRPr b="1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tabLst>
                <a:tab algn="l" pos="0"/>
              </a:tabLst>
            </a:pPr>
            <a:endParaRPr b="1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8" name="TextShape 3"/>
          <p:cNvSpPr txBox="1"/>
          <p:nvPr/>
        </p:nvSpPr>
        <p:spPr>
          <a:xfrm rot="16200000">
            <a:off x="8227080" y="5885640"/>
            <a:ext cx="13154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fld id="{DD3267FA-5A8D-4CDF-A37E-F6D26789EE80}" type="slidenum">
              <a:rPr b="1" lang="en-US" sz="2400" spc="-1" strike="noStrike">
                <a:solidFill>
                  <a:srgbClr val="d1282e"/>
                </a:solidFill>
                <a:latin typeface="Arial"/>
              </a:rPr>
              <a:t>&lt;number&gt;</a:t>
            </a:fld>
            <a:endParaRPr b="0" lang="en-US" sz="2400" spc="-1" strike="noStrike">
              <a:latin typeface="Times New Roman"/>
            </a:endParaRPr>
          </a:p>
        </p:txBody>
      </p:sp>
      <p:sp>
        <p:nvSpPr>
          <p:cNvPr id="389" name="CustomShape 4"/>
          <p:cNvSpPr/>
          <p:nvPr/>
        </p:nvSpPr>
        <p:spPr>
          <a:xfrm>
            <a:off x="457200" y="3462840"/>
            <a:ext cx="7997040" cy="3026160"/>
          </a:xfrm>
          <a:prstGeom prst="roundRect">
            <a:avLst>
              <a:gd name="adj" fmla="val 16667"/>
            </a:avLst>
          </a:prstGeom>
          <a:solidFill>
            <a:srgbClr val="000000"/>
          </a:solidFill>
          <a:ln>
            <a:solidFill>
              <a:srgbClr val="000000"/>
            </a:solidFill>
            <a:rou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ffffff"/>
                </a:solidFill>
                <a:latin typeface="Courier New"/>
                <a:ea typeface="Courier New"/>
              </a:rPr>
              <a:t>print('Python', python_version())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ffffff"/>
                </a:solidFill>
                <a:latin typeface="Courier New"/>
                <a:ea typeface="Courier New"/>
              </a:rPr>
              <a:t>try: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ffffff"/>
                </a:solidFill>
                <a:latin typeface="Courier New"/>
                <a:ea typeface="Courier New"/>
              </a:rPr>
              <a:t>	</a:t>
            </a:r>
            <a:r>
              <a:rPr b="0" lang="en-US" sz="2400" spc="-1" strike="noStrike">
                <a:solidFill>
                  <a:srgbClr val="ffffff"/>
                </a:solidFill>
                <a:latin typeface="Courier New"/>
                <a:ea typeface="Courier New"/>
              </a:rPr>
              <a:t>cause_a_NameError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ffffff"/>
                </a:solidFill>
                <a:latin typeface="Courier New"/>
                <a:ea typeface="Courier New"/>
              </a:rPr>
              <a:t>except NameError as err: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ffffff"/>
                </a:solidFill>
                <a:latin typeface="Courier New"/>
                <a:ea typeface="Courier New"/>
              </a:rPr>
              <a:t>	</a:t>
            </a:r>
            <a:r>
              <a:rPr b="0" lang="en-US" sz="2400" spc="-1" strike="noStrike">
                <a:solidFill>
                  <a:srgbClr val="ffffff"/>
                </a:solidFill>
                <a:latin typeface="Courier New"/>
                <a:ea typeface="Courier New"/>
              </a:rPr>
              <a:t>print(err, '-&gt; some extra text')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55" dur="indefinite" restart="never" nodeType="tmRoot">
          <p:childTnLst>
            <p:seq>
              <p:cTn id="556" dur="indefinite" nodeType="mainSeq">
                <p:childTnLst>
                  <p:par>
                    <p:cTn id="557" fill="hold">
                      <p:stCondLst>
                        <p:cond delay="indefinite"/>
                      </p:stCondLst>
                      <p:childTnLst>
                        <p:par>
                          <p:cTn id="558" fill="hold">
                            <p:stCondLst>
                              <p:cond delay="0"/>
                            </p:stCondLst>
                            <p:childTnLst>
                              <p:par>
                                <p:cTn id="55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1" fill="hold">
                      <p:stCondLst>
                        <p:cond delay="indefinite"/>
                      </p:stCondLst>
                      <p:childTnLst>
                        <p:par>
                          <p:cTn id="562" fill="hold">
                            <p:stCondLst>
                              <p:cond delay="0"/>
                            </p:stCondLst>
                            <p:childTnLst>
                              <p:par>
                                <p:cTn id="56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5" fill="hold">
                      <p:stCondLst>
                        <p:cond delay="indefinite"/>
                      </p:stCondLst>
                      <p:childTnLst>
                        <p:par>
                          <p:cTn id="566" fill="hold">
                            <p:stCondLst>
                              <p:cond delay="0"/>
                            </p:stCondLst>
                            <p:childTnLst>
                              <p:par>
                                <p:cTn id="56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9" fill="hold">
                      <p:stCondLst>
                        <p:cond delay="indefinite"/>
                      </p:stCondLst>
                      <p:childTnLst>
                        <p:par>
                          <p:cTn id="570" fill="hold">
                            <p:stCondLst>
                              <p:cond delay="0"/>
                            </p:stCondLst>
                            <p:childTnLst>
                              <p:par>
                                <p:cTn id="57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TextShape 1"/>
          <p:cNvSpPr txBox="1"/>
          <p:nvPr/>
        </p:nvSpPr>
        <p:spPr>
          <a:xfrm>
            <a:off x="457200" y="152640"/>
            <a:ext cx="5790960" cy="13712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>
              <a:lnSpc>
                <a:spcPct val="100000"/>
              </a:lnSpc>
            </a:pPr>
            <a:r>
              <a:rPr b="0" lang="en-US" sz="3600" spc="-60" strike="noStrike" cap="all">
                <a:solidFill>
                  <a:srgbClr val="d1282e"/>
                </a:solidFill>
                <a:latin typeface="Arial Black"/>
              </a:rPr>
              <a:t>Python 2 vs 3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1" name="TextShape 2"/>
          <p:cNvSpPr txBox="1"/>
          <p:nvPr/>
        </p:nvSpPr>
        <p:spPr>
          <a:xfrm>
            <a:off x="457200" y="1752480"/>
            <a:ext cx="7619760" cy="4373280"/>
          </a:xfrm>
          <a:prstGeom prst="rect">
            <a:avLst/>
          </a:prstGeom>
          <a:noFill/>
          <a:ln w="0">
            <a:noFill/>
          </a:ln>
        </p:spPr>
        <p:txBody>
          <a:bodyPr>
            <a:normAutofit/>
          </a:bodyPr>
          <a:p>
            <a:pPr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tabLst>
                <a:tab algn="l" pos="0"/>
              </a:tabLst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</a:rPr>
              <a:t>Python 3 is intentionally </a:t>
            </a:r>
            <a:r>
              <a:rPr b="1" lang="en-US" sz="2000" spc="-1" strike="noStrike">
                <a:solidFill>
                  <a:srgbClr val="d1282e"/>
                </a:solidFill>
                <a:latin typeface="Arial"/>
              </a:rPr>
              <a:t>backwards incompatible</a:t>
            </a:r>
            <a:endParaRPr b="1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(But not </a:t>
            </a:r>
            <a:r>
              <a:rPr b="0" i="1" lang="en-US" sz="2000" spc="-1" strike="noStrike">
                <a:solidFill>
                  <a:srgbClr val="000000"/>
                </a:solidFill>
                <a:latin typeface="Arial"/>
              </a:rPr>
              <a:t>that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 incompatible)</a:t>
            </a:r>
            <a:endParaRPr b="1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tabLst>
                <a:tab algn="l" pos="0"/>
              </a:tabLst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</a:rPr>
              <a:t>Biggest changes that matter for us:</a:t>
            </a:r>
            <a:endParaRPr b="1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Courier New"/>
                <a:ea typeface="Courier New"/>
              </a:rPr>
              <a:t>print “statement”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Courier New"/>
              </a:rPr>
              <a:t>	</a:t>
            </a:r>
            <a:r>
              <a:rPr b="0" lang="en-US" sz="2000" spc="-1" strike="noStrike">
                <a:solidFill>
                  <a:srgbClr val="000000"/>
                </a:solidFill>
                <a:latin typeface="Wingdings"/>
                <a:ea typeface="Courier New"/>
              </a:rPr>
              <a:t>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Courier New"/>
              </a:rPr>
              <a:t> </a:t>
            </a:r>
            <a:r>
              <a:rPr b="0" lang="en-US" sz="2000" spc="-1" strike="noStrike">
                <a:solidFill>
                  <a:srgbClr val="000000"/>
                </a:solidFill>
                <a:latin typeface="Courier New"/>
                <a:ea typeface="Courier New"/>
              </a:rPr>
              <a:t>print(“function”)</a:t>
            </a:r>
            <a:endParaRPr b="1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Courier New"/>
                <a:ea typeface="Courier New"/>
              </a:rPr>
              <a:t>1/2 = 0</a:t>
            </a:r>
            <a:r>
              <a:rPr b="0" lang="en-US" sz="2000" spc="-1" strike="noStrike">
                <a:solidFill>
                  <a:srgbClr val="000000"/>
                </a:solidFill>
                <a:latin typeface="Courier New"/>
                <a:ea typeface="Courier New"/>
              </a:rPr>
              <a:t>	</a:t>
            </a:r>
            <a:r>
              <a:rPr b="0" lang="en-US" sz="2000" spc="-1" strike="noStrike">
                <a:solidFill>
                  <a:srgbClr val="000000"/>
                </a:solidFill>
                <a:latin typeface="Courier New"/>
                <a:ea typeface="Courier New"/>
              </a:rPr>
              <a:t>	</a:t>
            </a:r>
            <a:r>
              <a:rPr b="0" lang="en-US" sz="2000" spc="-1" strike="noStrike">
                <a:solidFill>
                  <a:srgbClr val="000000"/>
                </a:solidFill>
                <a:latin typeface="Courier New"/>
                <a:ea typeface="Courier New"/>
              </a:rPr>
              <a:t>	</a:t>
            </a:r>
            <a:r>
              <a:rPr b="0" lang="en-US" sz="2000" spc="-1" strike="noStrike">
                <a:solidFill>
                  <a:srgbClr val="000000"/>
                </a:solidFill>
                <a:latin typeface="Wingdings"/>
                <a:ea typeface="Courier New"/>
              </a:rPr>
              <a:t></a:t>
            </a:r>
            <a:r>
              <a:rPr b="0" lang="en-US" sz="2000" spc="-1" strike="noStrike">
                <a:solidFill>
                  <a:srgbClr val="000000"/>
                </a:solidFill>
                <a:latin typeface="Courier New"/>
                <a:ea typeface="Courier New"/>
              </a:rPr>
              <a:t> 1/2 = 0.5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Courier New"/>
              </a:rPr>
              <a:t> and </a:t>
            </a:r>
            <a:r>
              <a:rPr b="0" lang="en-US" sz="2000" spc="-1" strike="noStrike">
                <a:solidFill>
                  <a:srgbClr val="000000"/>
                </a:solidFill>
                <a:latin typeface="Courier New"/>
                <a:ea typeface="Courier New"/>
              </a:rPr>
              <a:t>1//2 = 0</a:t>
            </a:r>
            <a:endParaRPr b="1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Courier New"/>
              </a:rPr>
              <a:t>ASCII </a:t>
            </a:r>
            <a:r>
              <a:rPr b="0" lang="en-US" sz="2000" spc="-1" strike="noStrike">
                <a:solidFill>
                  <a:srgbClr val="000000"/>
                </a:solidFill>
                <a:latin typeface="Courier New"/>
                <a:ea typeface="Courier New"/>
              </a:rPr>
              <a:t>str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Courier New"/>
              </a:rPr>
              <a:t> default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Courier New"/>
              </a:rPr>
              <a:t>	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Courier New"/>
              </a:rPr>
              <a:t>	</a:t>
            </a:r>
            <a:r>
              <a:rPr b="0" lang="en-US" sz="2000" spc="-1" strike="noStrike">
                <a:solidFill>
                  <a:srgbClr val="000000"/>
                </a:solidFill>
                <a:latin typeface="Wingdings"/>
                <a:ea typeface="Courier New"/>
              </a:rPr>
              <a:t>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Courier New"/>
              </a:rPr>
              <a:t> default Unicode</a:t>
            </a:r>
            <a:endParaRPr b="1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tabLst>
                <a:tab algn="l" pos="0"/>
              </a:tabLst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Courier New"/>
              </a:rPr>
              <a:t>Namespace ambiguity fixed:</a:t>
            </a:r>
            <a:endParaRPr b="1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Courier New"/>
                <a:ea typeface="Courier New"/>
              </a:rPr>
              <a:t>	</a:t>
            </a:r>
            <a:r>
              <a:rPr b="0" lang="en-US" sz="2000" spc="-1" strike="noStrike">
                <a:solidFill>
                  <a:srgbClr val="000000"/>
                </a:solidFill>
                <a:latin typeface="Courier New"/>
                <a:ea typeface="Courier New"/>
              </a:rPr>
              <a:t>i = 1</a:t>
            </a:r>
            <a:endParaRPr b="1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Courier New"/>
                <a:ea typeface="Courier New"/>
              </a:rPr>
              <a:t>	</a:t>
            </a:r>
            <a:r>
              <a:rPr b="0" lang="en-US" sz="2000" spc="-1" strike="noStrike">
                <a:solidFill>
                  <a:srgbClr val="000000"/>
                </a:solidFill>
                <a:latin typeface="Courier New"/>
                <a:ea typeface="Courier New"/>
              </a:rPr>
              <a:t>[i for i in range(5)]</a:t>
            </a:r>
            <a:endParaRPr b="1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Courier New"/>
                <a:ea typeface="Courier New"/>
              </a:rPr>
              <a:t>	</a:t>
            </a:r>
            <a:r>
              <a:rPr b="0" lang="en-US" sz="2000" spc="-1" strike="noStrike">
                <a:solidFill>
                  <a:srgbClr val="000000"/>
                </a:solidFill>
                <a:latin typeface="Courier New"/>
                <a:ea typeface="Courier New"/>
              </a:rPr>
              <a:t>print(i)   # ????????</a:t>
            </a:r>
            <a:endParaRPr b="1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tabLst>
                <a:tab algn="l" pos="0"/>
              </a:tabLst>
            </a:pPr>
            <a:endParaRPr b="1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2" name="TextShape 3"/>
          <p:cNvSpPr txBox="1"/>
          <p:nvPr/>
        </p:nvSpPr>
        <p:spPr>
          <a:xfrm rot="16200000">
            <a:off x="8227080" y="5885640"/>
            <a:ext cx="13154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fld id="{93C020F4-58B2-4BB5-A8EE-47C81C69A9A0}" type="slidenum">
              <a:rPr b="1" lang="en-US" sz="2400" spc="-1" strike="noStrike">
                <a:solidFill>
                  <a:srgbClr val="d1282e"/>
                </a:solidFill>
                <a:latin typeface="Arial"/>
              </a:rPr>
              <a:t>&lt;number&gt;</a:t>
            </a:fld>
            <a:endParaRPr b="0" lang="en-US" sz="24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73" dur="indefinite" restart="never" nodeType="tmRoot">
          <p:childTnLst>
            <p:seq>
              <p:cTn id="574" dur="indefinite" nodeType="mainSeq">
                <p:childTnLst>
                  <p:par>
                    <p:cTn id="575" fill="hold">
                      <p:stCondLst>
                        <p:cond delay="indefinite"/>
                      </p:stCondLst>
                      <p:childTnLst>
                        <p:par>
                          <p:cTn id="576" fill="hold">
                            <p:stCondLst>
                              <p:cond delay="0"/>
                            </p:stCondLst>
                            <p:childTnLst>
                              <p:par>
                                <p:cTn id="57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9" fill="hold">
                      <p:stCondLst>
                        <p:cond delay="indefinite"/>
                      </p:stCondLst>
                      <p:childTnLst>
                        <p:par>
                          <p:cTn id="580" fill="hold">
                            <p:stCondLst>
                              <p:cond delay="0"/>
                            </p:stCondLst>
                            <p:childTnLst>
                              <p:par>
                                <p:cTn id="58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3" fill="hold">
                      <p:stCondLst>
                        <p:cond delay="indefinite"/>
                      </p:stCondLst>
                      <p:childTnLst>
                        <p:par>
                          <p:cTn id="584" fill="hold">
                            <p:stCondLst>
                              <p:cond delay="0"/>
                            </p:stCondLst>
                            <p:childTnLst>
                              <p:par>
                                <p:cTn id="58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7" fill="hold">
                      <p:stCondLst>
                        <p:cond delay="indefinite"/>
                      </p:stCondLst>
                      <p:childTnLst>
                        <p:par>
                          <p:cTn id="588" fill="hold">
                            <p:stCondLst>
                              <p:cond delay="0"/>
                            </p:stCondLst>
                            <p:childTnLst>
                              <p:par>
                                <p:cTn id="58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1" fill="hold">
                      <p:stCondLst>
                        <p:cond delay="indefinite"/>
                      </p:stCondLst>
                      <p:childTnLst>
                        <p:par>
                          <p:cTn id="592" fill="hold">
                            <p:stCondLst>
                              <p:cond delay="0"/>
                            </p:stCondLst>
                            <p:childTnLst>
                              <p:par>
                                <p:cTn id="59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5" fill="hold">
                      <p:stCondLst>
                        <p:cond delay="indefinite"/>
                      </p:stCondLst>
                      <p:childTnLst>
                        <p:par>
                          <p:cTn id="596" fill="hold">
                            <p:stCondLst>
                              <p:cond delay="0"/>
                            </p:stCondLst>
                            <p:childTnLst>
                              <p:par>
                                <p:cTn id="59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9" fill="hold">
                      <p:stCondLst>
                        <p:cond delay="indefinite"/>
                      </p:stCondLst>
                      <p:childTnLst>
                        <p:par>
                          <p:cTn id="600" fill="hold">
                            <p:stCondLst>
                              <p:cond delay="0"/>
                            </p:stCondLst>
                            <p:childTnLst>
                              <p:par>
                                <p:cTn id="60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TextShape 1"/>
          <p:cNvSpPr txBox="1"/>
          <p:nvPr/>
        </p:nvSpPr>
        <p:spPr>
          <a:xfrm>
            <a:off x="457200" y="152640"/>
            <a:ext cx="7052400" cy="13712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>
              <a:lnSpc>
                <a:spcPct val="100000"/>
              </a:lnSpc>
            </a:pPr>
            <a:r>
              <a:rPr b="0" lang="en-US" sz="3600" spc="-60" strike="noStrike" cap="all">
                <a:solidFill>
                  <a:srgbClr val="d1282e"/>
                </a:solidFill>
                <a:latin typeface="Arial Black"/>
              </a:rPr>
              <a:t>To any Curmudgeons </a:t>
            </a:r>
            <a:r>
              <a:rPr b="0" lang="en-US" sz="3600" spc="-60" strike="noStrike" cap="all">
                <a:solidFill>
                  <a:srgbClr val="d1282e"/>
                </a:solidFill>
                <a:latin typeface="Arial Black"/>
              </a:rPr>
              <a:t>… 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4" name="TextShape 2"/>
          <p:cNvSpPr txBox="1"/>
          <p:nvPr/>
        </p:nvSpPr>
        <p:spPr>
          <a:xfrm>
            <a:off x="457200" y="1752480"/>
            <a:ext cx="7619760" cy="437328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p>
            <a:pPr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tabLst>
                <a:tab algn="l" pos="0"/>
              </a:tabLst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</a:rPr>
              <a:t>If you’re going to use Python 2 anyway, use the </a:t>
            </a:r>
            <a:r>
              <a:rPr b="1" lang="en-US" sz="2000" spc="-1" strike="noStrike">
                <a:solidFill>
                  <a:srgbClr val="000000"/>
                </a:solidFill>
                <a:latin typeface="Courier New"/>
                <a:ea typeface="Courier New"/>
              </a:rPr>
              <a:t>_future_</a:t>
            </a: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Courier New"/>
              </a:rPr>
              <a:t> module:</a:t>
            </a:r>
            <a:endParaRPr b="1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Courier New"/>
              </a:rPr>
              <a:t>Python 3 introduces features that will throw runtime errors in Python 2 (e.g., </a:t>
            </a:r>
            <a:r>
              <a:rPr b="0" lang="en-US" sz="2000" spc="-1" strike="noStrike">
                <a:solidFill>
                  <a:srgbClr val="000000"/>
                </a:solidFill>
                <a:latin typeface="Courier New"/>
                <a:ea typeface="Courier New"/>
              </a:rPr>
              <a:t>with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Courier New"/>
              </a:rPr>
              <a:t> statements)</a:t>
            </a:r>
            <a:endParaRPr b="1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Courier New"/>
                <a:ea typeface="Courier New"/>
              </a:rPr>
              <a:t>_future_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Courier New"/>
              </a:rPr>
              <a:t> module incrementally brings 3 functionality into 2</a:t>
            </a:r>
            <a:endParaRPr b="1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Courier New"/>
              </a:rPr>
              <a:t>https://docs.python.org/2/library/__future__.html</a:t>
            </a:r>
            <a:endParaRPr b="1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tabLst>
                <a:tab algn="l" pos="0"/>
              </a:tabLst>
            </a:pPr>
            <a:br/>
            <a:r>
              <a:rPr b="0" lang="en-US" sz="2000" spc="-1" strike="noStrike">
                <a:solidFill>
                  <a:srgbClr val="000000"/>
                </a:solidFill>
                <a:latin typeface="Courier New"/>
                <a:ea typeface="Courier New"/>
              </a:rPr>
              <a:t>from _future_ import division</a:t>
            </a:r>
            <a:endParaRPr b="1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Courier New"/>
                <a:ea typeface="Courier New"/>
              </a:rPr>
              <a:t>from _future_ import print_function</a:t>
            </a:r>
            <a:endParaRPr b="1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Courier New"/>
                <a:ea typeface="Courier New"/>
              </a:rPr>
              <a:t>from _future_ import please_just_use_python_3</a:t>
            </a:r>
            <a:endParaRPr b="1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5" name="TextShape 3"/>
          <p:cNvSpPr txBox="1"/>
          <p:nvPr/>
        </p:nvSpPr>
        <p:spPr>
          <a:xfrm rot="16200000">
            <a:off x="8227080" y="5885640"/>
            <a:ext cx="13154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fld id="{D03715E8-658B-443B-80B5-99E4759EC058}" type="slidenum">
              <a:rPr b="1" lang="en-US" sz="2400" spc="-1" strike="noStrike">
                <a:solidFill>
                  <a:srgbClr val="d1282e"/>
                </a:solidFill>
                <a:latin typeface="Arial"/>
              </a:rPr>
              <a:t>&lt;number&gt;</a:t>
            </a:fld>
            <a:endParaRPr b="0" lang="en-US" sz="24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609" dur="indefinite" restart="never" nodeType="tmRoot">
          <p:childTnLst>
            <p:seq>
              <p:cTn id="610" dur="indefinite" nodeType="mainSeq">
                <p:childTnLst>
                  <p:par>
                    <p:cTn id="611" fill="hold">
                      <p:stCondLst>
                        <p:cond delay="indefinite"/>
                      </p:stCondLst>
                      <p:childTnLst>
                        <p:par>
                          <p:cTn id="612" fill="hold">
                            <p:stCondLst>
                              <p:cond delay="0"/>
                            </p:stCondLst>
                            <p:childTnLst>
                              <p:par>
                                <p:cTn id="61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5" fill="hold">
                      <p:stCondLst>
                        <p:cond delay="indefinite"/>
                      </p:stCondLst>
                      <p:childTnLst>
                        <p:par>
                          <p:cTn id="616" fill="hold">
                            <p:stCondLst>
                              <p:cond delay="0"/>
                            </p:stCondLst>
                            <p:childTnLst>
                              <p:par>
                                <p:cTn id="61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9" fill="hold">
                      <p:stCondLst>
                        <p:cond delay="indefinite"/>
                      </p:stCondLst>
                      <p:childTnLst>
                        <p:par>
                          <p:cTn id="620" fill="hold">
                            <p:stCondLst>
                              <p:cond delay="0"/>
                            </p:stCondLst>
                            <p:childTnLst>
                              <p:par>
                                <p:cTn id="62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3" fill="hold">
                      <p:stCondLst>
                        <p:cond delay="indefinite"/>
                      </p:stCondLst>
                      <p:childTnLst>
                        <p:par>
                          <p:cTn id="624" fill="hold">
                            <p:stCondLst>
                              <p:cond delay="0"/>
                            </p:stCondLst>
                            <p:childTnLst>
                              <p:par>
                                <p:cTn id="62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7" fill="hold">
                      <p:stCondLst>
                        <p:cond delay="indefinite"/>
                      </p:stCondLst>
                      <p:childTnLst>
                        <p:par>
                          <p:cTn id="628" fill="hold">
                            <p:stCondLst>
                              <p:cond delay="0"/>
                            </p:stCondLst>
                            <p:childTnLst>
                              <p:par>
                                <p:cTn id="62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1" fill="hold">
                      <p:stCondLst>
                        <p:cond delay="indefinite"/>
                      </p:stCondLst>
                      <p:childTnLst>
                        <p:par>
                          <p:cTn id="632" fill="hold">
                            <p:stCondLst>
                              <p:cond delay="0"/>
                            </p:stCondLst>
                            <p:childTnLst>
                              <p:par>
                                <p:cTn id="63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5" fill="hold">
                      <p:stCondLst>
                        <p:cond delay="indefinite"/>
                      </p:stCondLst>
                      <p:childTnLst>
                        <p:par>
                          <p:cTn id="636" fill="hold">
                            <p:stCondLst>
                              <p:cond delay="0"/>
                            </p:stCondLst>
                            <p:childTnLst>
                              <p:par>
                                <p:cTn id="63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TextShape 1"/>
          <p:cNvSpPr txBox="1"/>
          <p:nvPr/>
        </p:nvSpPr>
        <p:spPr>
          <a:xfrm>
            <a:off x="0" y="2927880"/>
            <a:ext cx="8989200" cy="10288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 fontScale="81000"/>
          </a:bodyPr>
          <a:p>
            <a:pPr algn="ctr">
              <a:lnSpc>
                <a:spcPct val="100000"/>
              </a:lnSpc>
            </a:pPr>
            <a:r>
              <a:rPr b="0" lang="en-US" sz="3600" spc="-60" strike="noStrike" cap="all">
                <a:solidFill>
                  <a:srgbClr val="d1282e"/>
                </a:solidFill>
                <a:latin typeface="Arial Black"/>
              </a:rPr>
              <a:t>(A few) Data Science Success Stories &amp; Cautionary Tales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9" name="TextShape 2"/>
          <p:cNvSpPr txBox="1"/>
          <p:nvPr/>
        </p:nvSpPr>
        <p:spPr>
          <a:xfrm rot="16200000">
            <a:off x="8227080" y="5885640"/>
            <a:ext cx="13154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fld id="{37F8C430-5F12-4FC2-9BF2-37B084DF77F4}" type="slidenum">
              <a:rPr b="1" lang="en-US" sz="2400" spc="-1" strike="noStrike">
                <a:solidFill>
                  <a:srgbClr val="d1282e"/>
                </a:solidFill>
                <a:latin typeface="Arial"/>
              </a:rPr>
              <a:t>3</a:t>
            </a:fld>
            <a:endParaRPr b="0" lang="en-US" sz="24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TextShape 1"/>
          <p:cNvSpPr txBox="1"/>
          <p:nvPr/>
        </p:nvSpPr>
        <p:spPr>
          <a:xfrm>
            <a:off x="457200" y="152640"/>
            <a:ext cx="8004600" cy="13712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>
              <a:lnSpc>
                <a:spcPct val="100000"/>
              </a:lnSpc>
            </a:pPr>
            <a:r>
              <a:rPr b="0" lang="en-US" sz="3600" spc="-60" strike="noStrike" cap="all">
                <a:solidFill>
                  <a:srgbClr val="d1282e"/>
                </a:solidFill>
                <a:latin typeface="Arial Black"/>
              </a:rPr>
              <a:t>So, How does Import Work?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7" name="TextShape 2"/>
          <p:cNvSpPr txBox="1"/>
          <p:nvPr/>
        </p:nvSpPr>
        <p:spPr>
          <a:xfrm>
            <a:off x="457200" y="1752480"/>
            <a:ext cx="7619760" cy="437328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p>
            <a:pPr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tabLst>
                <a:tab algn="l" pos="0"/>
              </a:tabLst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</a:rPr>
              <a:t>Python code is stored in </a:t>
            </a:r>
            <a:r>
              <a:rPr b="1" lang="en-US" sz="2000" spc="-1" strike="noStrike">
                <a:solidFill>
                  <a:srgbClr val="d1282e"/>
                </a:solidFill>
                <a:latin typeface="Arial"/>
              </a:rPr>
              <a:t>module</a:t>
            </a:r>
            <a:r>
              <a:rPr b="1" lang="en-US" sz="2000" spc="-1" strike="noStrike">
                <a:solidFill>
                  <a:srgbClr val="000000"/>
                </a:solidFill>
                <a:latin typeface="Arial"/>
              </a:rPr>
              <a:t> – simply put, a file full of Python code</a:t>
            </a:r>
            <a:endParaRPr b="1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tabLst>
                <a:tab algn="l" pos="0"/>
              </a:tabLst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</a:rPr>
              <a:t>A </a:t>
            </a:r>
            <a:r>
              <a:rPr b="1" lang="en-US" sz="2000" spc="-1" strike="noStrike">
                <a:solidFill>
                  <a:srgbClr val="d1282e"/>
                </a:solidFill>
                <a:latin typeface="Arial"/>
              </a:rPr>
              <a:t>package</a:t>
            </a:r>
            <a:r>
              <a:rPr b="1" lang="en-US" sz="2000" spc="-1" strike="noStrike">
                <a:solidFill>
                  <a:srgbClr val="000000"/>
                </a:solidFill>
                <a:latin typeface="Arial"/>
              </a:rPr>
              <a:t> is a directory (tree) full of modules that also contains a file called </a:t>
            </a:r>
            <a:r>
              <a:rPr b="1" lang="en-US" sz="2000" spc="-1" strike="noStrike">
                <a:solidFill>
                  <a:srgbClr val="000000"/>
                </a:solidFill>
                <a:latin typeface="Courier New"/>
              </a:rPr>
              <a:t>__init.py__</a:t>
            </a:r>
            <a:endParaRPr b="1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Packages let you structure Python’s module namespace</a:t>
            </a:r>
            <a:endParaRPr b="1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E.g., </a:t>
            </a:r>
            <a:r>
              <a:rPr b="0" lang="en-US" sz="2000" spc="-1" strike="noStrike">
                <a:solidFill>
                  <a:srgbClr val="000000"/>
                </a:solidFill>
                <a:latin typeface="Courier New"/>
              </a:rPr>
              <a:t>X.Y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 is a submodule </a:t>
            </a:r>
            <a:r>
              <a:rPr b="0" lang="en-US" sz="2000" spc="-1" strike="noStrike">
                <a:solidFill>
                  <a:srgbClr val="000000"/>
                </a:solidFill>
                <a:latin typeface="Courier New"/>
              </a:rPr>
              <a:t>Y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 in a package named </a:t>
            </a:r>
            <a:r>
              <a:rPr b="0" lang="en-US" sz="2000" spc="-1" strike="noStrike">
                <a:solidFill>
                  <a:srgbClr val="000000"/>
                </a:solidFill>
                <a:latin typeface="Courier New"/>
              </a:rPr>
              <a:t>X</a:t>
            </a:r>
            <a:endParaRPr b="1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tabLst>
                <a:tab algn="l" pos="0"/>
              </a:tabLst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</a:rPr>
              <a:t>For one module to gain access to code in another module, it must </a:t>
            </a:r>
            <a:r>
              <a:rPr b="1" lang="en-US" sz="2000" spc="-1" strike="noStrike">
                <a:solidFill>
                  <a:srgbClr val="d1282e"/>
                </a:solidFill>
                <a:latin typeface="Arial"/>
              </a:rPr>
              <a:t>import</a:t>
            </a:r>
            <a:r>
              <a:rPr b="1" lang="en-US" sz="2000" spc="-1" strike="noStrike">
                <a:solidFill>
                  <a:srgbClr val="000000"/>
                </a:solidFill>
                <a:latin typeface="Arial"/>
              </a:rPr>
              <a:t> it</a:t>
            </a:r>
            <a:endParaRPr b="1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tabLst>
                <a:tab algn="l" pos="0"/>
              </a:tabLst>
            </a:pPr>
            <a:endParaRPr b="1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8" name="TextShape 3"/>
          <p:cNvSpPr txBox="1"/>
          <p:nvPr/>
        </p:nvSpPr>
        <p:spPr>
          <a:xfrm rot="16200000">
            <a:off x="8227080" y="5885640"/>
            <a:ext cx="13154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fld id="{95CDEC1A-C453-4BD0-A941-765151B0A883}" type="slidenum">
              <a:rPr b="1" lang="en-US" sz="2400" spc="-1" strike="noStrike">
                <a:solidFill>
                  <a:srgbClr val="d1282e"/>
                </a:solidFill>
                <a:latin typeface="Arial"/>
              </a:rPr>
              <a:t>&lt;number&gt;</a:t>
            </a:fld>
            <a:endParaRPr b="0" lang="en-US" sz="24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639" dur="indefinite" restart="never" nodeType="tmRoot">
          <p:childTnLst>
            <p:seq>
              <p:cTn id="640" dur="indefinite" nodeType="mainSeq">
                <p:childTnLst>
                  <p:par>
                    <p:cTn id="641" fill="hold">
                      <p:stCondLst>
                        <p:cond delay="indefinite"/>
                      </p:stCondLst>
                      <p:childTnLst>
                        <p:par>
                          <p:cTn id="642" fill="hold">
                            <p:stCondLst>
                              <p:cond delay="0"/>
                            </p:stCondLst>
                            <p:childTnLst>
                              <p:par>
                                <p:cTn id="64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5" fill="hold">
                      <p:stCondLst>
                        <p:cond delay="indefinite"/>
                      </p:stCondLst>
                      <p:childTnLst>
                        <p:par>
                          <p:cTn id="646" fill="hold">
                            <p:stCondLst>
                              <p:cond delay="0"/>
                            </p:stCondLst>
                            <p:childTnLst>
                              <p:par>
                                <p:cTn id="64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9" fill="hold">
                      <p:stCondLst>
                        <p:cond delay="indefinite"/>
                      </p:stCondLst>
                      <p:childTnLst>
                        <p:par>
                          <p:cTn id="650" fill="hold">
                            <p:stCondLst>
                              <p:cond delay="0"/>
                            </p:stCondLst>
                            <p:childTnLst>
                              <p:par>
                                <p:cTn id="65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3" fill="hold">
                      <p:stCondLst>
                        <p:cond delay="indefinite"/>
                      </p:stCondLst>
                      <p:childTnLst>
                        <p:par>
                          <p:cTn id="654" fill="hold">
                            <p:stCondLst>
                              <p:cond delay="0"/>
                            </p:stCondLst>
                            <p:childTnLst>
                              <p:par>
                                <p:cTn id="65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7" fill="hold">
                      <p:stCondLst>
                        <p:cond delay="indefinite"/>
                      </p:stCondLst>
                      <p:childTnLst>
                        <p:par>
                          <p:cTn id="658" fill="hold">
                            <p:stCondLst>
                              <p:cond delay="0"/>
                            </p:stCondLst>
                            <p:childTnLst>
                              <p:par>
                                <p:cTn id="65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TextShape 1"/>
          <p:cNvSpPr txBox="1"/>
          <p:nvPr/>
        </p:nvSpPr>
        <p:spPr>
          <a:xfrm>
            <a:off x="457200" y="-113400"/>
            <a:ext cx="5790960" cy="63432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/>
          </a:bodyPr>
          <a:p>
            <a:pPr>
              <a:lnSpc>
                <a:spcPct val="100000"/>
              </a:lnSpc>
            </a:pPr>
            <a:r>
              <a:rPr b="0" lang="en-US" sz="3600" spc="-60" strike="noStrike" cap="all">
                <a:solidFill>
                  <a:srgbClr val="d1282e"/>
                </a:solidFill>
                <a:latin typeface="Arial Black"/>
              </a:rPr>
              <a:t>Example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0" name="TextShape 2"/>
          <p:cNvSpPr txBox="1"/>
          <p:nvPr/>
        </p:nvSpPr>
        <p:spPr>
          <a:xfrm rot="16200000">
            <a:off x="8227080" y="5885640"/>
            <a:ext cx="13154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fld id="{5B8C0837-FC14-4129-8691-B1002167048C}" type="slidenum">
              <a:rPr b="1" lang="en-US" sz="2400" spc="-1" strike="noStrike">
                <a:solidFill>
                  <a:srgbClr val="d1282e"/>
                </a:solidFill>
                <a:latin typeface="Arial"/>
              </a:rPr>
              <a:t>&lt;number&gt;</a:t>
            </a:fld>
            <a:endParaRPr b="0" lang="en-US" sz="2400" spc="-1" strike="noStrike">
              <a:latin typeface="Times New Roman"/>
            </a:endParaRPr>
          </a:p>
        </p:txBody>
      </p:sp>
      <p:pic>
        <p:nvPicPr>
          <p:cNvPr id="401" name="Picture 8" descr=""/>
          <p:cNvPicPr/>
          <p:nvPr/>
        </p:nvPicPr>
        <p:blipFill>
          <a:blip r:embed="rId1"/>
          <a:stretch/>
        </p:blipFill>
        <p:spPr>
          <a:xfrm>
            <a:off x="812880" y="438120"/>
            <a:ext cx="7327440" cy="4749480"/>
          </a:xfrm>
          <a:prstGeom prst="rect">
            <a:avLst/>
          </a:prstGeom>
          <a:ln w="0">
            <a:noFill/>
          </a:ln>
        </p:spPr>
      </p:pic>
      <p:sp>
        <p:nvSpPr>
          <p:cNvPr id="402" name="CustomShape 3"/>
          <p:cNvSpPr/>
          <p:nvPr/>
        </p:nvSpPr>
        <p:spPr>
          <a:xfrm>
            <a:off x="348840" y="5204520"/>
            <a:ext cx="8535960" cy="1423800"/>
          </a:xfrm>
          <a:prstGeom prst="roundRect">
            <a:avLst>
              <a:gd name="adj" fmla="val 16667"/>
            </a:avLst>
          </a:prstGeom>
          <a:solidFill>
            <a:srgbClr val="000000"/>
          </a:solidFill>
          <a:ln>
            <a:solidFill>
              <a:srgbClr val="000000"/>
            </a:solidFill>
            <a:rou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92d050"/>
                </a:solidFill>
                <a:latin typeface="Courier New"/>
                <a:ea typeface="Courier New"/>
              </a:rPr>
              <a:t># Load (sub)module sound.effects.echo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ourier New"/>
                <a:ea typeface="Courier New"/>
              </a:rPr>
              <a:t>import sound.effects.echo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92d050"/>
                </a:solidFill>
                <a:latin typeface="Courier New"/>
                <a:ea typeface="Courier New"/>
              </a:rPr>
              <a:t># Must use full name to reference echo functions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ourier New"/>
                <a:ea typeface="Courier New"/>
              </a:rPr>
              <a:t>sound.effects.echo.echofilter(input, output, delay=0.7)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03" name="CustomShape 4"/>
          <p:cNvSpPr/>
          <p:nvPr/>
        </p:nvSpPr>
        <p:spPr>
          <a:xfrm>
            <a:off x="0" y="6467400"/>
            <a:ext cx="870228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r">
              <a:lnSpc>
                <a:spcPct val="100000"/>
              </a:lnSpc>
            </a:pPr>
            <a:r>
              <a:rPr b="0" i="1" lang="en-US" sz="1800" spc="-1" strike="noStrike">
                <a:solidFill>
                  <a:srgbClr val="808080"/>
                </a:solidFill>
                <a:latin typeface="Arial"/>
              </a:rPr>
              <a:t>https://docs.python.org/2/tutorial/modules.html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661" dur="indefinite" restart="never" nodeType="tmRoot">
          <p:childTnLst>
            <p:seq>
              <p:cTn id="662" dur="indefinite" nodeType="mainSeq">
                <p:childTnLst>
                  <p:par>
                    <p:cTn id="663" fill="hold">
                      <p:stCondLst>
                        <p:cond delay="indefinite"/>
                      </p:stCondLst>
                      <p:childTnLst>
                        <p:par>
                          <p:cTn id="664" fill="hold">
                            <p:stCondLst>
                              <p:cond delay="0"/>
                            </p:stCondLst>
                            <p:childTnLst>
                              <p:par>
                                <p:cTn id="66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9" fill="hold">
                      <p:stCondLst>
                        <p:cond delay="indefinite"/>
                      </p:stCondLst>
                      <p:childTnLst>
                        <p:par>
                          <p:cTn id="670" fill="hold">
                            <p:stCondLst>
                              <p:cond delay="0"/>
                            </p:stCondLst>
                            <p:childTnLst>
                              <p:par>
                                <p:cTn id="67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3" nodeType="with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TextShape 1"/>
          <p:cNvSpPr txBox="1"/>
          <p:nvPr/>
        </p:nvSpPr>
        <p:spPr>
          <a:xfrm>
            <a:off x="457200" y="-113400"/>
            <a:ext cx="5790960" cy="63432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/>
          </a:bodyPr>
          <a:p>
            <a:pPr>
              <a:lnSpc>
                <a:spcPct val="100000"/>
              </a:lnSpc>
            </a:pPr>
            <a:r>
              <a:rPr b="0" lang="en-US" sz="3600" spc="-60" strike="noStrike" cap="all">
                <a:solidFill>
                  <a:srgbClr val="d1282e"/>
                </a:solidFill>
                <a:latin typeface="Arial Black"/>
              </a:rPr>
              <a:t>Example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5" name="TextShape 2"/>
          <p:cNvSpPr txBox="1"/>
          <p:nvPr/>
        </p:nvSpPr>
        <p:spPr>
          <a:xfrm rot="16200000">
            <a:off x="8227080" y="5885640"/>
            <a:ext cx="13154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fld id="{EB3B79A9-1336-4853-B8E0-45A5B29186E1}" type="slidenum">
              <a:rPr b="1" lang="en-US" sz="2400" spc="-1" strike="noStrike">
                <a:solidFill>
                  <a:srgbClr val="d1282e"/>
                </a:solidFill>
                <a:latin typeface="Arial"/>
              </a:rPr>
              <a:t>&lt;number&gt;</a:t>
            </a:fld>
            <a:endParaRPr b="0" lang="en-US" sz="2400" spc="-1" strike="noStrike">
              <a:latin typeface="Times New Roman"/>
            </a:endParaRPr>
          </a:p>
        </p:txBody>
      </p:sp>
      <p:sp>
        <p:nvSpPr>
          <p:cNvPr id="406" name="CustomShape 3"/>
          <p:cNvSpPr/>
          <p:nvPr/>
        </p:nvSpPr>
        <p:spPr>
          <a:xfrm>
            <a:off x="348840" y="594360"/>
            <a:ext cx="8535960" cy="1828440"/>
          </a:xfrm>
          <a:prstGeom prst="roundRect">
            <a:avLst>
              <a:gd name="adj" fmla="val 16667"/>
            </a:avLst>
          </a:prstGeom>
          <a:solidFill>
            <a:srgbClr val="000000"/>
          </a:solidFill>
          <a:ln>
            <a:solidFill>
              <a:srgbClr val="000000"/>
            </a:solidFill>
            <a:rou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92d050"/>
                </a:solidFill>
                <a:latin typeface="Courier New"/>
                <a:ea typeface="Courier New"/>
              </a:rPr>
              <a:t># Load (sub)module sound.effects.echo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ffffff"/>
                </a:solidFill>
                <a:latin typeface="Courier New"/>
                <a:ea typeface="Courier New"/>
              </a:rPr>
              <a:t>import sound.effects.echo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92d050"/>
                </a:solidFill>
                <a:latin typeface="Courier New"/>
                <a:ea typeface="Courier New"/>
              </a:rPr>
              <a:t># Must use full name to reference echo functions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ffffff"/>
                </a:solidFill>
                <a:latin typeface="Courier New"/>
                <a:ea typeface="Courier New"/>
              </a:rPr>
              <a:t>sound.effects.echo.echofilter(input, output, delay=0.7)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07" name="CustomShape 4"/>
          <p:cNvSpPr/>
          <p:nvPr/>
        </p:nvSpPr>
        <p:spPr>
          <a:xfrm>
            <a:off x="0" y="6467400"/>
            <a:ext cx="870228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r">
              <a:lnSpc>
                <a:spcPct val="100000"/>
              </a:lnSpc>
            </a:pPr>
            <a:r>
              <a:rPr b="0" i="1" lang="en-US" sz="1800" spc="-1" strike="noStrike">
                <a:solidFill>
                  <a:srgbClr val="808080"/>
                </a:solidFill>
                <a:latin typeface="Arial"/>
              </a:rPr>
              <a:t>https://docs.python.org/2/tutorial/modules.html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08" name="CustomShape 5"/>
          <p:cNvSpPr/>
          <p:nvPr/>
        </p:nvSpPr>
        <p:spPr>
          <a:xfrm>
            <a:off x="348840" y="2616480"/>
            <a:ext cx="8535960" cy="1828440"/>
          </a:xfrm>
          <a:prstGeom prst="roundRect">
            <a:avLst>
              <a:gd name="adj" fmla="val 16667"/>
            </a:avLst>
          </a:prstGeom>
          <a:solidFill>
            <a:srgbClr val="000000"/>
          </a:solidFill>
          <a:ln>
            <a:solidFill>
              <a:srgbClr val="000000"/>
            </a:solidFill>
            <a:rou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92d050"/>
                </a:solidFill>
                <a:latin typeface="Courier New"/>
                <a:ea typeface="Courier New"/>
              </a:rPr>
              <a:t># Load (sub)module sound.effects.echo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ffffff"/>
                </a:solidFill>
                <a:latin typeface="Courier New"/>
                <a:ea typeface="Courier New"/>
              </a:rPr>
              <a:t>from sound.effects import echo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92d050"/>
                </a:solidFill>
                <a:latin typeface="Courier New"/>
                <a:ea typeface="Courier New"/>
              </a:rPr>
              <a:t># No longer need the package prefix for functions in echo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ffffff"/>
                </a:solidFill>
                <a:latin typeface="Courier New"/>
                <a:ea typeface="Courier New"/>
              </a:rPr>
              <a:t>echo.echofilter(input, output, delay=0.7)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09" name="CustomShape 6"/>
          <p:cNvSpPr/>
          <p:nvPr/>
        </p:nvSpPr>
        <p:spPr>
          <a:xfrm>
            <a:off x="348840" y="4638600"/>
            <a:ext cx="8535960" cy="1828440"/>
          </a:xfrm>
          <a:prstGeom prst="roundRect">
            <a:avLst>
              <a:gd name="adj" fmla="val 16667"/>
            </a:avLst>
          </a:prstGeom>
          <a:solidFill>
            <a:srgbClr val="000000"/>
          </a:solidFill>
          <a:ln>
            <a:solidFill>
              <a:srgbClr val="000000"/>
            </a:solidFill>
            <a:rou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92d050"/>
                </a:solidFill>
                <a:latin typeface="Courier New"/>
                <a:ea typeface="Courier New"/>
              </a:rPr>
              <a:t># Load a specific function directly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ffffff"/>
                </a:solidFill>
                <a:latin typeface="Courier New"/>
                <a:ea typeface="Courier New"/>
              </a:rPr>
              <a:t>from sound.effects.echo import echofilter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92d050"/>
                </a:solidFill>
                <a:latin typeface="Courier New"/>
                <a:ea typeface="Courier New"/>
              </a:rPr>
              <a:t># Can now use that function with no prefix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ffffff"/>
                </a:solidFill>
                <a:latin typeface="Courier New"/>
                <a:ea typeface="Courier New"/>
              </a:rPr>
              <a:t>echofilter(input, output, delay=0.7)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675" dur="indefinite" restart="never" nodeType="tmRoot">
          <p:childTnLst>
            <p:seq>
              <p:cTn id="676" dur="indefinite" nodeType="mainSeq">
                <p:childTnLst>
                  <p:par>
                    <p:cTn id="677" fill="hold">
                      <p:stCondLst>
                        <p:cond delay="indefinite"/>
                      </p:stCondLst>
                      <p:childTnLst>
                        <p:par>
                          <p:cTn id="678" fill="hold">
                            <p:stCondLst>
                              <p:cond delay="0"/>
                            </p:stCondLst>
                            <p:childTnLst>
                              <p:par>
                                <p:cTn id="67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1" fill="hold">
                      <p:stCondLst>
                        <p:cond delay="indefinite"/>
                      </p:stCondLst>
                      <p:childTnLst>
                        <p:par>
                          <p:cTn id="682" fill="hold">
                            <p:stCondLst>
                              <p:cond delay="0"/>
                            </p:stCondLst>
                            <p:childTnLst>
                              <p:par>
                                <p:cTn id="68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TextShape 1"/>
          <p:cNvSpPr txBox="1"/>
          <p:nvPr/>
        </p:nvSpPr>
        <p:spPr>
          <a:xfrm>
            <a:off x="457200" y="152640"/>
            <a:ext cx="5790960" cy="13712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>
              <a:lnSpc>
                <a:spcPct val="100000"/>
              </a:lnSpc>
            </a:pPr>
            <a:r>
              <a:rPr b="0" lang="en-US" sz="3600" spc="-60" strike="noStrike" cap="all">
                <a:solidFill>
                  <a:srgbClr val="d1282e"/>
                </a:solidFill>
                <a:latin typeface="Arial Black"/>
              </a:rPr>
              <a:t>Python vS R (For Data Scientists)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1" name="TextShape 2"/>
          <p:cNvSpPr txBox="1"/>
          <p:nvPr/>
        </p:nvSpPr>
        <p:spPr>
          <a:xfrm>
            <a:off x="457200" y="1752480"/>
            <a:ext cx="4049280" cy="4662720"/>
          </a:xfrm>
          <a:prstGeom prst="rect">
            <a:avLst/>
          </a:prstGeom>
          <a:noFill/>
          <a:ln w="0">
            <a:noFill/>
          </a:ln>
        </p:spPr>
        <p:txBody>
          <a:bodyPr>
            <a:normAutofit/>
          </a:bodyPr>
          <a:p>
            <a:pPr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tabLst>
                <a:tab algn="l" pos="0"/>
              </a:tabLst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</a:rPr>
              <a:t>There is no right answer here!</a:t>
            </a:r>
            <a:endParaRPr b="1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</a:rPr>
              <a:t>Python is a “full” programming language </a:t>
            </a:r>
            <a:r>
              <a:rPr b="1" lang="en-US" sz="2000" spc="-1" strike="noStrike">
                <a:solidFill>
                  <a:srgbClr val="000000"/>
                </a:solidFill>
                <a:latin typeface="Arial"/>
              </a:rPr>
              <a:t>– easier to integrate with systems in the field</a:t>
            </a:r>
            <a:endParaRPr b="1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</a:rPr>
              <a:t>R has a more mature set of pure stats libraries …</a:t>
            </a:r>
            <a:endParaRPr b="1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</a:rPr>
              <a:t>… </a:t>
            </a:r>
            <a:r>
              <a:rPr b="1" lang="en-US" sz="2000" spc="-1" strike="noStrike">
                <a:solidFill>
                  <a:srgbClr val="000000"/>
                </a:solidFill>
                <a:latin typeface="Arial"/>
              </a:rPr>
              <a:t>but Python is catching up quickly …</a:t>
            </a:r>
            <a:endParaRPr b="1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</a:rPr>
              <a:t>… </a:t>
            </a:r>
            <a:r>
              <a:rPr b="1" lang="en-US" sz="2000" spc="-1" strike="noStrike">
                <a:solidFill>
                  <a:srgbClr val="000000"/>
                </a:solidFill>
                <a:latin typeface="Arial"/>
              </a:rPr>
              <a:t>and is already ahead </a:t>
            </a:r>
            <a:r>
              <a:rPr b="1" lang="en-US" sz="2000" spc="-1" strike="noStrike">
                <a:solidFill>
                  <a:srgbClr val="d1282e"/>
                </a:solidFill>
                <a:latin typeface="Arial"/>
              </a:rPr>
              <a:t>specifically for ML</a:t>
            </a:r>
            <a:r>
              <a:rPr b="1" lang="en-US" sz="2000" spc="-1" strike="noStrike">
                <a:solidFill>
                  <a:srgbClr val="000000"/>
                </a:solidFill>
                <a:latin typeface="Arial"/>
              </a:rPr>
              <a:t>.</a:t>
            </a:r>
            <a:endParaRPr b="1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tabLst>
                <a:tab algn="l" pos="0"/>
              </a:tabLst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</a:rPr>
              <a:t>You will see Python more in the tech industry.</a:t>
            </a:r>
            <a:endParaRPr b="1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tabLst>
                <a:tab algn="l" pos="0"/>
              </a:tabLst>
            </a:pPr>
            <a:endParaRPr b="1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2" name="TextShape 3"/>
          <p:cNvSpPr txBox="1"/>
          <p:nvPr/>
        </p:nvSpPr>
        <p:spPr>
          <a:xfrm rot="16200000">
            <a:off x="8227080" y="5885640"/>
            <a:ext cx="13154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fld id="{C912FF51-65C1-4A64-B67C-DE92407A73E5}" type="slidenum">
              <a:rPr b="1" lang="en-US" sz="2400" spc="-1" strike="noStrike">
                <a:solidFill>
                  <a:srgbClr val="d1282e"/>
                </a:solidFill>
                <a:latin typeface="Arial"/>
              </a:rPr>
              <a:t>&lt;number&gt;</a:t>
            </a:fld>
            <a:endParaRPr b="0" lang="en-US" sz="2400" spc="-1" strike="noStrike">
              <a:latin typeface="Times New Roman"/>
            </a:endParaRPr>
          </a:p>
        </p:txBody>
      </p:sp>
      <p:pic>
        <p:nvPicPr>
          <p:cNvPr id="413" name="Picture 4" descr=""/>
          <p:cNvPicPr/>
          <p:nvPr/>
        </p:nvPicPr>
        <p:blipFill>
          <a:blip r:embed="rId1"/>
          <a:stretch/>
        </p:blipFill>
        <p:spPr>
          <a:xfrm>
            <a:off x="4509360" y="1558800"/>
            <a:ext cx="4375440" cy="3736800"/>
          </a:xfrm>
          <a:prstGeom prst="rect">
            <a:avLst/>
          </a:prstGeom>
          <a:ln w="0">
            <a:noFill/>
          </a:ln>
        </p:spPr>
      </p:pic>
      <p:pic>
        <p:nvPicPr>
          <p:cNvPr id="414" name="Picture 5" descr=""/>
          <p:cNvPicPr/>
          <p:nvPr/>
        </p:nvPicPr>
        <p:blipFill>
          <a:blip r:embed="rId2"/>
          <a:stretch/>
        </p:blipFill>
        <p:spPr>
          <a:xfrm>
            <a:off x="4597920" y="4210200"/>
            <a:ext cx="4012920" cy="24001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685" dur="indefinite" restart="never" nodeType="tmRoot">
          <p:childTnLst>
            <p:seq>
              <p:cTn id="686" dur="indefinite" nodeType="mainSeq">
                <p:childTnLst>
                  <p:par>
                    <p:cTn id="687" fill="hold">
                      <p:stCondLst>
                        <p:cond delay="indefinite"/>
                      </p:stCondLst>
                      <p:childTnLst>
                        <p:par>
                          <p:cTn id="688" fill="hold">
                            <p:stCondLst>
                              <p:cond delay="0"/>
                            </p:stCondLst>
                            <p:childTnLst>
                              <p:par>
                                <p:cTn id="68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1" fill="hold">
                      <p:stCondLst>
                        <p:cond delay="indefinite"/>
                      </p:stCondLst>
                      <p:childTnLst>
                        <p:par>
                          <p:cTn id="692" fill="hold">
                            <p:stCondLst>
                              <p:cond delay="0"/>
                            </p:stCondLst>
                            <p:childTnLst>
                              <p:par>
                                <p:cTn id="69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5" fill="hold">
                      <p:stCondLst>
                        <p:cond delay="indefinite"/>
                      </p:stCondLst>
                      <p:childTnLst>
                        <p:par>
                          <p:cTn id="696" fill="hold">
                            <p:stCondLst>
                              <p:cond delay="0"/>
                            </p:stCondLst>
                            <p:childTnLst>
                              <p:par>
                                <p:cTn id="69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9" fill="hold">
                      <p:stCondLst>
                        <p:cond delay="indefinite"/>
                      </p:stCondLst>
                      <p:childTnLst>
                        <p:par>
                          <p:cTn id="700" fill="hold">
                            <p:stCondLst>
                              <p:cond delay="0"/>
                            </p:stCondLst>
                            <p:childTnLst>
                              <p:par>
                                <p:cTn id="70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5" fill="hold">
                      <p:stCondLst>
                        <p:cond delay="indefinite"/>
                      </p:stCondLst>
                      <p:childTnLst>
                        <p:par>
                          <p:cTn id="706" fill="hold">
                            <p:stCondLst>
                              <p:cond delay="0"/>
                            </p:stCondLst>
                            <p:childTnLst>
                              <p:par>
                                <p:cTn id="70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1" fill="hold">
                      <p:stCondLst>
                        <p:cond delay="indefinite"/>
                      </p:stCondLst>
                      <p:childTnLst>
                        <p:par>
                          <p:cTn id="712" fill="hold">
                            <p:stCondLst>
                              <p:cond delay="0"/>
                            </p:stCondLst>
                            <p:childTnLst>
                              <p:par>
                                <p:cTn id="71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TextShape 1"/>
          <p:cNvSpPr txBox="1"/>
          <p:nvPr/>
        </p:nvSpPr>
        <p:spPr>
          <a:xfrm>
            <a:off x="457200" y="152640"/>
            <a:ext cx="5790960" cy="13712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>
              <a:lnSpc>
                <a:spcPct val="100000"/>
              </a:lnSpc>
            </a:pPr>
            <a:r>
              <a:rPr b="0" lang="en-US" sz="3600" spc="-60" strike="noStrike" cap="all">
                <a:solidFill>
                  <a:srgbClr val="d1282e"/>
                </a:solidFill>
                <a:latin typeface="Arial Black"/>
              </a:rPr>
              <a:t>Extra resources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6" name="TextShape 2"/>
          <p:cNvSpPr txBox="1"/>
          <p:nvPr/>
        </p:nvSpPr>
        <p:spPr>
          <a:xfrm>
            <a:off x="457200" y="1752480"/>
            <a:ext cx="7619760" cy="4373280"/>
          </a:xfrm>
          <a:prstGeom prst="rect">
            <a:avLst/>
          </a:prstGeom>
          <a:noFill/>
          <a:ln w="0">
            <a:noFill/>
          </a:ln>
        </p:spPr>
        <p:txBody>
          <a:bodyPr>
            <a:normAutofit/>
          </a:bodyPr>
          <a:p>
            <a:pPr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tabLst>
                <a:tab algn="l" pos="0"/>
              </a:tabLst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</a:rPr>
              <a:t>Plenty of tutorials on the web:</a:t>
            </a:r>
            <a:endParaRPr b="1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https://www.learnpython.org/</a:t>
            </a:r>
            <a:endParaRPr b="1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tabLst>
                <a:tab algn="l" pos="0"/>
              </a:tabLst>
            </a:pPr>
            <a:endParaRPr b="1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tabLst>
                <a:tab algn="l" pos="0"/>
              </a:tabLst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</a:rPr>
              <a:t>Work through Project 0, which will take you through some baby steps with Python and the Pandas library:</a:t>
            </a:r>
            <a:endParaRPr b="1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(We’ll also post some more readings soon.)</a:t>
            </a:r>
            <a:endParaRPr b="1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tabLst>
                <a:tab algn="l" pos="0"/>
              </a:tabLst>
            </a:pPr>
            <a:endParaRPr b="1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tabLst>
                <a:tab algn="l" pos="0"/>
              </a:tabLst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</a:rPr>
              <a:t>Come (virtually!) hang out at office hours:</a:t>
            </a:r>
            <a:endParaRPr b="1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All office hours will be on the website/Piazza by early next week.</a:t>
            </a:r>
            <a:endParaRPr b="1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Will have coverage MTWThF.</a:t>
            </a:r>
            <a:endParaRPr b="1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7" name="TextShape 3"/>
          <p:cNvSpPr txBox="1"/>
          <p:nvPr/>
        </p:nvSpPr>
        <p:spPr>
          <a:xfrm rot="16200000">
            <a:off x="8227080" y="5885640"/>
            <a:ext cx="13154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fld id="{DE66FF4A-A61A-4D52-991B-E61B13A579F4}" type="slidenum">
              <a:rPr b="1" lang="en-US" sz="2400" spc="-1" strike="noStrike">
                <a:solidFill>
                  <a:srgbClr val="d1282e"/>
                </a:solidFill>
                <a:latin typeface="Arial"/>
              </a:rPr>
              <a:t>&lt;number&gt;</a:t>
            </a:fld>
            <a:endParaRPr b="0" lang="en-US" sz="24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715" dur="indefinite" restart="never" nodeType="tmRoot">
          <p:childTnLst>
            <p:seq>
              <p:cTn id="716" dur="indefinite" nodeType="mainSeq">
                <p:childTnLst>
                  <p:par>
                    <p:cTn id="717" fill="hold">
                      <p:stCondLst>
                        <p:cond delay="indefinite"/>
                      </p:stCondLst>
                      <p:childTnLst>
                        <p:par>
                          <p:cTn id="718" fill="hold">
                            <p:stCondLst>
                              <p:cond delay="0"/>
                            </p:stCondLst>
                            <p:childTnLst>
                              <p:par>
                                <p:cTn id="71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3" fill="hold">
                      <p:stCondLst>
                        <p:cond delay="indefinite"/>
                      </p:stCondLst>
                      <p:childTnLst>
                        <p:par>
                          <p:cTn id="724" fill="hold">
                            <p:stCondLst>
                              <p:cond delay="0"/>
                            </p:stCondLst>
                            <p:childTnLst>
                              <p:par>
                                <p:cTn id="72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7" fill="hold">
                      <p:stCondLst>
                        <p:cond delay="indefinite"/>
                      </p:stCondLst>
                      <p:childTnLst>
                        <p:par>
                          <p:cTn id="728" fill="hold">
                            <p:stCondLst>
                              <p:cond delay="0"/>
                            </p:stCondLst>
                            <p:childTnLst>
                              <p:par>
                                <p:cTn id="72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1" fill="hold">
                      <p:stCondLst>
                        <p:cond delay="indefinite"/>
                      </p:stCondLst>
                      <p:childTnLst>
                        <p:par>
                          <p:cTn id="732" fill="hold">
                            <p:stCondLst>
                              <p:cond delay="0"/>
                            </p:stCondLst>
                            <p:childTnLst>
                              <p:par>
                                <p:cTn id="73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5" fill="hold">
                      <p:stCondLst>
                        <p:cond delay="indefinite"/>
                      </p:stCondLst>
                      <p:childTnLst>
                        <p:par>
                          <p:cTn id="736" fill="hold">
                            <p:stCondLst>
                              <p:cond delay="0"/>
                            </p:stCondLst>
                            <p:childTnLst>
                              <p:par>
                                <p:cTn id="73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9" fill="hold">
                      <p:stCondLst>
                        <p:cond delay="indefinite"/>
                      </p:stCondLst>
                      <p:childTnLst>
                        <p:par>
                          <p:cTn id="740" fill="hold">
                            <p:stCondLst>
                              <p:cond delay="0"/>
                            </p:stCondLst>
                            <p:childTnLst>
                              <p:par>
                                <p:cTn id="74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TextShape 1"/>
          <p:cNvSpPr txBox="1"/>
          <p:nvPr/>
        </p:nvSpPr>
        <p:spPr>
          <a:xfrm rot="16200000">
            <a:off x="8227080" y="5885640"/>
            <a:ext cx="13154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fld id="{B2603669-BACD-4FDD-9313-D48DA19C7A9C}" type="slidenum">
              <a:rPr b="1" lang="en-US" sz="2400" spc="-1" strike="noStrike">
                <a:solidFill>
                  <a:srgbClr val="d1282e"/>
                </a:solidFill>
                <a:latin typeface="Arial"/>
              </a:rPr>
              <a:t>&lt;number&gt;</a:t>
            </a:fld>
            <a:endParaRPr b="0" lang="en-US" sz="2400" spc="-1" strike="noStrike">
              <a:latin typeface="Times New Roman"/>
            </a:endParaRPr>
          </a:p>
        </p:txBody>
      </p:sp>
      <p:sp>
        <p:nvSpPr>
          <p:cNvPr id="419" name="CustomShape 2"/>
          <p:cNvSpPr/>
          <p:nvPr/>
        </p:nvSpPr>
        <p:spPr>
          <a:xfrm>
            <a:off x="-299880" y="-254880"/>
            <a:ext cx="9638280" cy="914040"/>
          </a:xfrm>
          <a:prstGeom prst="rect">
            <a:avLst/>
          </a:prstGeom>
          <a:solidFill>
            <a:srgbClr val="000000"/>
          </a:solidFill>
          <a:ln>
            <a:solidFill>
              <a:srgbClr val="000000"/>
            </a:solidFill>
            <a:rou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420" name="CustomShape 3"/>
          <p:cNvSpPr/>
          <p:nvPr/>
        </p:nvSpPr>
        <p:spPr>
          <a:xfrm>
            <a:off x="-299880" y="6233760"/>
            <a:ext cx="9638280" cy="914040"/>
          </a:xfrm>
          <a:prstGeom prst="rect">
            <a:avLst/>
          </a:prstGeom>
          <a:solidFill>
            <a:srgbClr val="000000"/>
          </a:solidFill>
          <a:ln>
            <a:solidFill>
              <a:srgbClr val="000000"/>
            </a:solidFill>
            <a:rou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</p:sp>
      <p:pic>
        <p:nvPicPr>
          <p:cNvPr id="421" name="Picture 4" descr=""/>
          <p:cNvPicPr/>
          <p:nvPr/>
        </p:nvPicPr>
        <p:blipFill>
          <a:blip r:embed="rId1"/>
          <a:stretch/>
        </p:blipFill>
        <p:spPr>
          <a:xfrm>
            <a:off x="0" y="379440"/>
            <a:ext cx="9143640" cy="6098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TextShape 1"/>
          <p:cNvSpPr txBox="1"/>
          <p:nvPr/>
        </p:nvSpPr>
        <p:spPr>
          <a:xfrm>
            <a:off x="457200" y="152640"/>
            <a:ext cx="5790960" cy="13712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>
              <a:lnSpc>
                <a:spcPct val="100000"/>
              </a:lnSpc>
            </a:pPr>
            <a:r>
              <a:rPr b="0" lang="en-US" sz="3600" spc="-60" strike="noStrike" cap="all">
                <a:solidFill>
                  <a:srgbClr val="d1282e"/>
                </a:solidFill>
                <a:latin typeface="Arial Black"/>
              </a:rPr>
              <a:t>Polling: 2008 &amp; 2012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1" name="TextShape 2"/>
          <p:cNvSpPr txBox="1"/>
          <p:nvPr/>
        </p:nvSpPr>
        <p:spPr>
          <a:xfrm>
            <a:off x="457200" y="1752480"/>
            <a:ext cx="7619760" cy="437328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p>
            <a:pPr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tabLst>
                <a:tab algn="l" pos="0"/>
              </a:tabLst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</a:rPr>
              <a:t>Nate Silver uses a simple idea </a:t>
            </a:r>
            <a:r>
              <a:rPr b="1" lang="en-US" sz="2000" spc="-1" strike="noStrike">
                <a:solidFill>
                  <a:srgbClr val="000000"/>
                </a:solidFill>
                <a:latin typeface="Arial"/>
              </a:rPr>
              <a:t>– taking a principled approach to aggregating polling instead of relying on punditry – and:</a:t>
            </a:r>
            <a:endParaRPr b="1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</a:rPr>
              <a:t>Predicts 49/50 states in 2008</a:t>
            </a:r>
            <a:endParaRPr b="1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</a:rPr>
              <a:t>Predicts 50/50 states in 2012</a:t>
            </a:r>
            <a:br/>
            <a:br/>
            <a:br/>
            <a:br/>
            <a:br/>
            <a:br/>
            <a:r>
              <a:rPr b="1" lang="en-US" sz="2000" spc="-1" strike="noStrike">
                <a:solidFill>
                  <a:srgbClr val="000000"/>
                </a:solidFill>
                <a:latin typeface="Arial"/>
              </a:rPr>
              <a:t> </a:t>
            </a:r>
            <a:endParaRPr b="1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</a:rPr>
              <a:t>(He is also a great case study</a:t>
            </a:r>
            <a:br/>
            <a:r>
              <a:rPr b="1" lang="en-US" sz="2000" spc="-1" strike="noStrike">
                <a:solidFill>
                  <a:srgbClr val="000000"/>
                </a:solidFill>
                <a:latin typeface="Arial"/>
              </a:rPr>
              <a:t>in creating a brand.)</a:t>
            </a:r>
            <a:endParaRPr b="1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tabLst>
                <a:tab algn="l" pos="0"/>
              </a:tabLst>
            </a:pPr>
            <a:endParaRPr b="1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2" name="TextShape 3"/>
          <p:cNvSpPr txBox="1"/>
          <p:nvPr/>
        </p:nvSpPr>
        <p:spPr>
          <a:xfrm rot="16200000">
            <a:off x="8227080" y="5885640"/>
            <a:ext cx="13154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fld id="{57A8CEBF-3A7F-4275-9CE3-BFCE3533D288}" type="slidenum">
              <a:rPr b="1" lang="en-US" sz="2400" spc="-1" strike="noStrike">
                <a:solidFill>
                  <a:srgbClr val="d1282e"/>
                </a:solidFill>
                <a:latin typeface="Arial"/>
              </a:rPr>
              <a:t>3</a:t>
            </a:fld>
            <a:endParaRPr b="0" lang="en-US" sz="2400" spc="-1" strike="noStrike">
              <a:latin typeface="Times New Roman"/>
            </a:endParaRPr>
          </a:p>
        </p:txBody>
      </p:sp>
      <p:grpSp>
        <p:nvGrpSpPr>
          <p:cNvPr id="193" name="Group 4"/>
          <p:cNvGrpSpPr/>
          <p:nvPr/>
        </p:nvGrpSpPr>
        <p:grpSpPr>
          <a:xfrm>
            <a:off x="4715280" y="2576520"/>
            <a:ext cx="3674160" cy="4111560"/>
            <a:chOff x="4715280" y="2576520"/>
            <a:chExt cx="3674160" cy="4111560"/>
          </a:xfrm>
        </p:grpSpPr>
        <p:pic>
          <p:nvPicPr>
            <p:cNvPr id="194" name="Picture 4" descr=""/>
            <p:cNvPicPr/>
            <p:nvPr/>
          </p:nvPicPr>
          <p:blipFill>
            <a:blip r:embed="rId1"/>
            <a:stretch/>
          </p:blipFill>
          <p:spPr>
            <a:xfrm>
              <a:off x="4715280" y="2576520"/>
              <a:ext cx="3674160" cy="37774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95" name="CustomShape 5"/>
            <p:cNvSpPr/>
            <p:nvPr/>
          </p:nvSpPr>
          <p:spPr>
            <a:xfrm>
              <a:off x="4715280" y="6354360"/>
              <a:ext cx="3674160" cy="3337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1600" spc="-1" strike="noStrike">
                  <a:solidFill>
                    <a:srgbClr val="000000"/>
                  </a:solidFill>
                  <a:latin typeface="Arial"/>
                </a:rPr>
                <a:t>Democrat (+) or Republican (-) in 2012</a:t>
              </a:r>
              <a:endParaRPr b="0" lang="en-US" sz="1600" spc="-1" strike="noStrike">
                <a:latin typeface="Arial"/>
              </a:endParaRPr>
            </a:p>
          </p:txBody>
        </p:sp>
      </p:grpSp>
      <p:pic>
        <p:nvPicPr>
          <p:cNvPr id="196" name="Picture 7" descr=""/>
          <p:cNvPicPr/>
          <p:nvPr/>
        </p:nvPicPr>
        <p:blipFill>
          <a:blip r:embed="rId2"/>
          <a:stretch/>
        </p:blipFill>
        <p:spPr>
          <a:xfrm>
            <a:off x="260280" y="3518280"/>
            <a:ext cx="4296240" cy="1646640"/>
          </a:xfrm>
          <a:prstGeom prst="rect">
            <a:avLst/>
          </a:prstGeom>
          <a:ln w="0">
            <a:noFill/>
          </a:ln>
        </p:spPr>
      </p:pic>
      <p:sp>
        <p:nvSpPr>
          <p:cNvPr id="197" name="CustomShape 6"/>
          <p:cNvSpPr/>
          <p:nvPr/>
        </p:nvSpPr>
        <p:spPr>
          <a:xfrm>
            <a:off x="799920" y="5836320"/>
            <a:ext cx="3277080" cy="516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https://hbr.org/2012/11/how-nate-silver-won-the-2012-p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5" dur="indefinite" restart="never" nodeType="tmRoot">
          <p:childTnLst>
            <p:seq>
              <p:cTn id="46" dur="indefinite" nodeType="mainSeq">
                <p:childTnLst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TextShape 1"/>
          <p:cNvSpPr txBox="1"/>
          <p:nvPr/>
        </p:nvSpPr>
        <p:spPr>
          <a:xfrm>
            <a:off x="457200" y="152640"/>
            <a:ext cx="5790960" cy="13712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>
              <a:lnSpc>
                <a:spcPct val="100000"/>
              </a:lnSpc>
            </a:pPr>
            <a:r>
              <a:rPr b="0" lang="en-US" sz="3600" spc="-60" strike="noStrike" cap="all">
                <a:solidFill>
                  <a:srgbClr val="d1282e"/>
                </a:solidFill>
                <a:latin typeface="Arial Black"/>
              </a:rPr>
              <a:t>Polling: 2016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9" name="TextShape 2"/>
          <p:cNvSpPr txBox="1"/>
          <p:nvPr/>
        </p:nvSpPr>
        <p:spPr>
          <a:xfrm>
            <a:off x="457200" y="3297240"/>
            <a:ext cx="4078800" cy="2828520"/>
          </a:xfrm>
          <a:prstGeom prst="rect">
            <a:avLst/>
          </a:prstGeom>
          <a:noFill/>
          <a:ln w="0">
            <a:noFill/>
          </a:ln>
        </p:spPr>
        <p:txBody>
          <a:bodyPr>
            <a:normAutofit fontScale="88000"/>
          </a:bodyPr>
          <a:p>
            <a:pPr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tabLst>
                <a:tab algn="l" pos="0"/>
              </a:tabLst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</a:rPr>
              <a:t>HuffPo: “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He may end up being right, but he’s just guessing. A “trend line adjustment” is merely political punditry dressed up as sophisticated mathematical modeling.”</a:t>
            </a:r>
            <a:endParaRPr b="1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tabLst>
                <a:tab algn="l" pos="0"/>
              </a:tabLst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</a:rPr>
              <a:t>538: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 Offers quantitative reasoning for re-/under-weighting older polls, &amp; changing as election approaches</a:t>
            </a:r>
            <a:endParaRPr b="1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0" name="TextShape 3"/>
          <p:cNvSpPr txBox="1"/>
          <p:nvPr/>
        </p:nvSpPr>
        <p:spPr>
          <a:xfrm rot="16200000">
            <a:off x="8227080" y="5885640"/>
            <a:ext cx="13154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fld id="{DA288768-A3A4-4D02-BE04-AB7069F3E858}" type="slidenum">
              <a:rPr b="1" lang="en-US" sz="2400" spc="-1" strike="noStrike">
                <a:solidFill>
                  <a:srgbClr val="d1282e"/>
                </a:solidFill>
                <a:latin typeface="Arial"/>
              </a:rPr>
              <a:t>5</a:t>
            </a:fld>
            <a:endParaRPr b="0" lang="en-US" sz="2400" spc="-1" strike="noStrike">
              <a:latin typeface="Times New Roman"/>
            </a:endParaRPr>
          </a:p>
        </p:txBody>
      </p:sp>
      <p:pic>
        <p:nvPicPr>
          <p:cNvPr id="201" name="Picture 5" descr=""/>
          <p:cNvPicPr/>
          <p:nvPr/>
        </p:nvPicPr>
        <p:blipFill>
          <a:blip r:embed="rId1"/>
          <a:stretch/>
        </p:blipFill>
        <p:spPr>
          <a:xfrm>
            <a:off x="149760" y="1524240"/>
            <a:ext cx="8744760" cy="1772640"/>
          </a:xfrm>
          <a:prstGeom prst="rect">
            <a:avLst/>
          </a:prstGeom>
          <a:ln w="0">
            <a:noFill/>
          </a:ln>
        </p:spPr>
      </p:pic>
      <p:pic>
        <p:nvPicPr>
          <p:cNvPr id="202" name="Picture 6" descr=""/>
          <p:cNvPicPr/>
          <p:nvPr/>
        </p:nvPicPr>
        <p:blipFill>
          <a:blip r:embed="rId2"/>
          <a:stretch/>
        </p:blipFill>
        <p:spPr>
          <a:xfrm>
            <a:off x="4901400" y="3297240"/>
            <a:ext cx="3800880" cy="3007800"/>
          </a:xfrm>
          <a:prstGeom prst="rect">
            <a:avLst/>
          </a:prstGeom>
          <a:ln w="0">
            <a:noFill/>
          </a:ln>
        </p:spPr>
      </p:pic>
      <p:sp>
        <p:nvSpPr>
          <p:cNvPr id="203" name="CustomShape 4"/>
          <p:cNvSpPr/>
          <p:nvPr/>
        </p:nvSpPr>
        <p:spPr>
          <a:xfrm>
            <a:off x="398880" y="6346800"/>
            <a:ext cx="8262360" cy="516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http://www.huffingtonpost.com/entry/nate-silver-election-forecast_us_581e1c33e4b0d9ce6fbc6f7f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https://fivethirtyeight.com/features/a-users-guide-to-fivethirtyeights-2016-general-election-forecast/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71" dur="indefinite" restart="never" nodeType="tmRoot">
          <p:childTnLst>
            <p:seq>
              <p:cTn id="72" dur="indefinite" nodeType="mainSeq">
                <p:childTnLst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TextShape 1"/>
          <p:cNvSpPr txBox="1"/>
          <p:nvPr/>
        </p:nvSpPr>
        <p:spPr>
          <a:xfrm>
            <a:off x="457200" y="152640"/>
            <a:ext cx="5790960" cy="13712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>
              <a:lnSpc>
                <a:spcPct val="100000"/>
              </a:lnSpc>
            </a:pPr>
            <a:r>
              <a:rPr b="0" lang="en-US" sz="3600" spc="-60" strike="noStrike" cap="all">
                <a:solidFill>
                  <a:srgbClr val="d1282e"/>
                </a:solidFill>
                <a:latin typeface="Arial Black"/>
              </a:rPr>
              <a:t>Ad Targeting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5" name="TextShape 2"/>
          <p:cNvSpPr txBox="1"/>
          <p:nvPr/>
        </p:nvSpPr>
        <p:spPr>
          <a:xfrm>
            <a:off x="457200" y="1752480"/>
            <a:ext cx="7619760" cy="437328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p>
            <a:pPr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tabLst>
                <a:tab algn="l" pos="0"/>
              </a:tabLst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</a:rPr>
              <a:t>Pregnancy is an </a:t>
            </a:r>
            <a:r>
              <a:rPr b="1" lang="en-US" sz="2000" spc="-1" strike="noStrike">
                <a:solidFill>
                  <a:srgbClr val="d1282e"/>
                </a:solidFill>
                <a:latin typeface="Arial"/>
              </a:rPr>
              <a:t>expensive</a:t>
            </a:r>
            <a:r>
              <a:rPr b="1" lang="en-US" sz="2000" spc="-1" strike="noStrike">
                <a:solidFill>
                  <a:srgbClr val="000000"/>
                </a:solidFill>
                <a:latin typeface="Arial"/>
              </a:rPr>
              <a:t> &amp; </a:t>
            </a:r>
            <a:r>
              <a:rPr b="1" lang="en-US" sz="2000" spc="-1" strike="noStrike">
                <a:solidFill>
                  <a:srgbClr val="d1282e"/>
                </a:solidFill>
                <a:latin typeface="Arial"/>
              </a:rPr>
              <a:t>habit-forming</a:t>
            </a:r>
            <a:r>
              <a:rPr b="1" lang="en-US" sz="2000" spc="-1" strike="noStrike">
                <a:solidFill>
                  <a:srgbClr val="000000"/>
                </a:solidFill>
                <a:latin typeface="Arial"/>
              </a:rPr>
              <a:t> time</a:t>
            </a:r>
            <a:endParaRPr b="1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</a:rPr>
              <a:t>Thus, valuable to consumer-facing firms</a:t>
            </a:r>
            <a:endParaRPr b="1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tabLst>
                <a:tab algn="l" pos="0"/>
              </a:tabLst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</a:rPr>
              <a:t>2012:</a:t>
            </a:r>
            <a:endParaRPr b="1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</a:rPr>
              <a:t>Target identifies 25 products and subsets thereof that are commonly bought in early pregnancy</a:t>
            </a:r>
            <a:endParaRPr b="1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</a:rPr>
              <a:t>Uses purchase history of patrons to predict pregnancy, targets advertising for post-natal products (cribs, etc)</a:t>
            </a:r>
            <a:endParaRPr b="1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</a:rPr>
              <a:t>Good: increased revenue</a:t>
            </a:r>
            <a:endParaRPr b="1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</a:rPr>
              <a:t>Bad: this can </a:t>
            </a:r>
            <a:r>
              <a:rPr b="1" lang="en-US" sz="2000" spc="-1" strike="noStrike">
                <a:solidFill>
                  <a:srgbClr val="d1282e"/>
                </a:solidFill>
                <a:latin typeface="Arial"/>
              </a:rPr>
              <a:t>expose</a:t>
            </a:r>
            <a:r>
              <a:rPr b="1" lang="en-US" sz="2000" spc="-1" strike="noStrike">
                <a:solidFill>
                  <a:srgbClr val="000000"/>
                </a:solidFill>
                <a:latin typeface="Arial"/>
              </a:rPr>
              <a:t> pregnancies </a:t>
            </a:r>
            <a:r>
              <a:rPr b="1" lang="en-US" sz="2000" spc="-1" strike="noStrike">
                <a:solidFill>
                  <a:srgbClr val="000000"/>
                </a:solidFill>
                <a:latin typeface="Arial"/>
              </a:rPr>
              <a:t>– as famously happened in Minneapolis to a high schooler</a:t>
            </a:r>
            <a:endParaRPr b="1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6" name="TextShape 3"/>
          <p:cNvSpPr txBox="1"/>
          <p:nvPr/>
        </p:nvSpPr>
        <p:spPr>
          <a:xfrm rot="16200000">
            <a:off x="8227080" y="5885640"/>
            <a:ext cx="13154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fld id="{4185EA21-CB70-44E4-89DE-8D2F5E841C10}" type="slidenum">
              <a:rPr b="1" lang="en-US" sz="2400" spc="-1" strike="noStrike">
                <a:solidFill>
                  <a:srgbClr val="d1282e"/>
                </a:solidFill>
                <a:latin typeface="Arial"/>
              </a:rPr>
              <a:t>5</a:t>
            </a:fld>
            <a:endParaRPr b="0" lang="en-US" sz="2400" spc="-1" strike="noStrike">
              <a:latin typeface="Times New Roman"/>
            </a:endParaRPr>
          </a:p>
        </p:txBody>
      </p:sp>
      <p:pic>
        <p:nvPicPr>
          <p:cNvPr id="207" name="Picture 4" descr=""/>
          <p:cNvPicPr/>
          <p:nvPr/>
        </p:nvPicPr>
        <p:blipFill>
          <a:blip r:embed="rId1"/>
          <a:stretch/>
        </p:blipFill>
        <p:spPr>
          <a:xfrm>
            <a:off x="6750000" y="0"/>
            <a:ext cx="2161440" cy="2871720"/>
          </a:xfrm>
          <a:prstGeom prst="rect">
            <a:avLst/>
          </a:prstGeom>
          <a:ln w="0">
            <a:noFill/>
          </a:ln>
        </p:spPr>
      </p:pic>
      <p:sp>
        <p:nvSpPr>
          <p:cNvPr id="208" name="CustomShape 4"/>
          <p:cNvSpPr/>
          <p:nvPr/>
        </p:nvSpPr>
        <p:spPr>
          <a:xfrm>
            <a:off x="166320" y="6501240"/>
            <a:ext cx="8586000" cy="30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http://www.businessinsider.com/the-incredible-story-of-how-target-exposed-a-teen-girls-pregnancy-2012-2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89" dur="indefinite" restart="never" nodeType="tmRoot">
          <p:childTnLst>
            <p:seq>
              <p:cTn id="90" dur="indefinite" nodeType="mainSeq">
                <p:childTnLst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TextShape 1"/>
          <p:cNvSpPr txBox="1"/>
          <p:nvPr/>
        </p:nvSpPr>
        <p:spPr>
          <a:xfrm>
            <a:off x="457200" y="152640"/>
            <a:ext cx="7755840" cy="13712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>
              <a:lnSpc>
                <a:spcPct val="100000"/>
              </a:lnSpc>
            </a:pPr>
            <a:r>
              <a:rPr b="0" lang="en-US" sz="4220" spc="-60" strike="noStrike" cap="all">
                <a:solidFill>
                  <a:srgbClr val="d1282e"/>
                </a:solidFill>
                <a:latin typeface="Arial Black"/>
              </a:rPr>
              <a:t>Automated decisions of consequence</a:t>
            </a:r>
            <a:endParaRPr b="0" lang="en-US" sz="422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0" name="TextShape 2"/>
          <p:cNvSpPr txBox="1"/>
          <p:nvPr/>
        </p:nvSpPr>
        <p:spPr>
          <a:xfrm rot="16200000">
            <a:off x="8227080" y="5885640"/>
            <a:ext cx="13154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fld id="{F1B30E84-89E8-4003-AB24-2ADCA3986F73}" type="slidenum">
              <a:rPr b="1" lang="is-IS" sz="2400" spc="-1" strike="noStrike">
                <a:solidFill>
                  <a:srgbClr val="d1282e"/>
                </a:solidFill>
                <a:latin typeface="Arial"/>
              </a:rPr>
              <a:t>7</a:t>
            </a:fld>
            <a:endParaRPr b="0" lang="en-US" sz="2400" spc="-1" strike="noStrike">
              <a:latin typeface="Times New Roman"/>
            </a:endParaRPr>
          </a:p>
        </p:txBody>
      </p:sp>
      <p:grpSp>
        <p:nvGrpSpPr>
          <p:cNvPr id="211" name="Group 3"/>
          <p:cNvGrpSpPr/>
          <p:nvPr/>
        </p:nvGrpSpPr>
        <p:grpSpPr>
          <a:xfrm>
            <a:off x="460800" y="2115360"/>
            <a:ext cx="2029680" cy="1979640"/>
            <a:chOff x="460800" y="2115360"/>
            <a:chExt cx="2029680" cy="1979640"/>
          </a:xfrm>
        </p:grpSpPr>
        <p:grpSp>
          <p:nvGrpSpPr>
            <p:cNvPr id="212" name="Group 4"/>
            <p:cNvGrpSpPr/>
            <p:nvPr/>
          </p:nvGrpSpPr>
          <p:grpSpPr>
            <a:xfrm>
              <a:off x="460800" y="2115360"/>
              <a:ext cx="2029680" cy="1135440"/>
              <a:chOff x="460800" y="2115360"/>
              <a:chExt cx="2029680" cy="1135440"/>
            </a:xfrm>
          </p:grpSpPr>
          <p:pic>
            <p:nvPicPr>
              <p:cNvPr id="213" name="pasted-image.png" descr=""/>
              <p:cNvPicPr/>
              <p:nvPr/>
            </p:nvPicPr>
            <p:blipFill>
              <a:blip r:embed="rId1"/>
              <a:stretch/>
            </p:blipFill>
            <p:spPr>
              <a:xfrm>
                <a:off x="626040" y="2813040"/>
                <a:ext cx="657000" cy="437760"/>
              </a:xfrm>
              <a:prstGeom prst="rect">
                <a:avLst/>
              </a:prstGeom>
              <a:ln w="12700">
                <a:noFill/>
              </a:ln>
            </p:spPr>
          </p:pic>
          <p:pic>
            <p:nvPicPr>
              <p:cNvPr id="214" name="pasted-image.png" descr=""/>
              <p:cNvPicPr/>
              <p:nvPr/>
            </p:nvPicPr>
            <p:blipFill>
              <a:blip r:embed="rId2"/>
              <a:stretch/>
            </p:blipFill>
            <p:spPr>
              <a:xfrm>
                <a:off x="460800" y="2237760"/>
                <a:ext cx="987120" cy="386280"/>
              </a:xfrm>
              <a:prstGeom prst="rect">
                <a:avLst/>
              </a:prstGeom>
              <a:ln w="12700">
                <a:noFill/>
              </a:ln>
            </p:spPr>
          </p:pic>
          <p:pic>
            <p:nvPicPr>
              <p:cNvPr id="215" name="pasted-image.png" descr=""/>
              <p:cNvPicPr/>
              <p:nvPr/>
            </p:nvPicPr>
            <p:blipFill>
              <a:blip r:embed="rId3"/>
              <a:stretch/>
            </p:blipFill>
            <p:spPr>
              <a:xfrm>
                <a:off x="1632960" y="2115360"/>
                <a:ext cx="657000" cy="313560"/>
              </a:xfrm>
              <a:prstGeom prst="rect">
                <a:avLst/>
              </a:prstGeom>
              <a:ln w="12700">
                <a:noFill/>
              </a:ln>
            </p:spPr>
          </p:pic>
          <p:pic>
            <p:nvPicPr>
              <p:cNvPr id="216" name="pasted-image.png" descr=""/>
              <p:cNvPicPr/>
              <p:nvPr/>
            </p:nvPicPr>
            <p:blipFill>
              <a:blip r:embed="rId4"/>
              <a:stretch/>
            </p:blipFill>
            <p:spPr>
              <a:xfrm>
                <a:off x="1432080" y="2904120"/>
                <a:ext cx="1058400" cy="254880"/>
              </a:xfrm>
              <a:prstGeom prst="rect">
                <a:avLst/>
              </a:prstGeom>
              <a:ln w="12700">
                <a:noFill/>
              </a:ln>
            </p:spPr>
          </p:pic>
        </p:grpSp>
        <p:sp>
          <p:nvSpPr>
            <p:cNvPr id="217" name="CustomShape 5"/>
            <p:cNvSpPr/>
            <p:nvPr/>
          </p:nvSpPr>
          <p:spPr>
            <a:xfrm>
              <a:off x="812160" y="3795120"/>
              <a:ext cx="1079640" cy="29988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35640" rIns="35640" tIns="35640" bIns="35640">
              <a:spAutoFit/>
            </a:bodyPr>
            <a:p>
              <a:pPr marL="457200" algn="ctr">
                <a:lnSpc>
                  <a:spcPct val="100000"/>
                </a:lnSpc>
              </a:pPr>
              <a:r>
                <a:rPr b="1" lang="en-US" sz="1500" spc="-1" strike="noStrike">
                  <a:solidFill>
                    <a:srgbClr val="d1282e"/>
                  </a:solidFill>
                  <a:latin typeface="Arial"/>
                </a:rPr>
                <a:t>Hiring</a:t>
              </a:r>
              <a:endParaRPr b="0" lang="en-US" sz="1500" spc="-1" strike="noStrike">
                <a:latin typeface="Arial"/>
              </a:endParaRPr>
            </a:p>
          </p:txBody>
        </p:sp>
      </p:grpSp>
      <p:grpSp>
        <p:nvGrpSpPr>
          <p:cNvPr id="218" name="Group 6"/>
          <p:cNvGrpSpPr/>
          <p:nvPr/>
        </p:nvGrpSpPr>
        <p:grpSpPr>
          <a:xfrm>
            <a:off x="3038760" y="1809720"/>
            <a:ext cx="2509560" cy="2314440"/>
            <a:chOff x="3038760" y="1809720"/>
            <a:chExt cx="2509560" cy="2314440"/>
          </a:xfrm>
        </p:grpSpPr>
        <p:sp>
          <p:nvSpPr>
            <p:cNvPr id="219" name="CustomShape 7"/>
            <p:cNvSpPr/>
            <p:nvPr/>
          </p:nvSpPr>
          <p:spPr>
            <a:xfrm>
              <a:off x="3750840" y="3824280"/>
              <a:ext cx="811440" cy="29988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35640" rIns="35640" tIns="35640" bIns="35640">
              <a:spAutoFit/>
            </a:bodyPr>
            <a:p>
              <a:pPr algn="ctr">
                <a:lnSpc>
                  <a:spcPct val="100000"/>
                </a:lnSpc>
              </a:pPr>
              <a:r>
                <a:rPr b="1" lang="en-US" sz="1500" spc="-1" strike="noStrike">
                  <a:solidFill>
                    <a:srgbClr val="d1282e"/>
                  </a:solidFill>
                  <a:latin typeface="Arial"/>
                </a:rPr>
                <a:t>Lending</a:t>
              </a:r>
              <a:endParaRPr b="0" lang="en-US" sz="1500" spc="-1" strike="noStrike">
                <a:latin typeface="Arial"/>
              </a:endParaRPr>
            </a:p>
          </p:txBody>
        </p:sp>
        <p:grpSp>
          <p:nvGrpSpPr>
            <p:cNvPr id="220" name="Group 8"/>
            <p:cNvGrpSpPr/>
            <p:nvPr/>
          </p:nvGrpSpPr>
          <p:grpSpPr>
            <a:xfrm>
              <a:off x="3038760" y="1809720"/>
              <a:ext cx="2509560" cy="1577160"/>
              <a:chOff x="3038760" y="1809720"/>
              <a:chExt cx="2509560" cy="1577160"/>
            </a:xfrm>
          </p:grpSpPr>
          <p:pic>
            <p:nvPicPr>
              <p:cNvPr id="221" name="pasted-image.png" descr=""/>
              <p:cNvPicPr/>
              <p:nvPr/>
            </p:nvPicPr>
            <p:blipFill>
              <a:blip r:embed="rId5"/>
              <a:stretch/>
            </p:blipFill>
            <p:spPr>
              <a:xfrm>
                <a:off x="3038760" y="2338200"/>
                <a:ext cx="2283120" cy="427320"/>
              </a:xfrm>
              <a:prstGeom prst="rect">
                <a:avLst/>
              </a:prstGeom>
              <a:ln w="12700">
                <a:noFill/>
              </a:ln>
            </p:spPr>
          </p:pic>
          <p:pic>
            <p:nvPicPr>
              <p:cNvPr id="222" name="pasted-image.png" descr=""/>
              <p:cNvPicPr/>
              <p:nvPr/>
            </p:nvPicPr>
            <p:blipFill>
              <a:blip r:embed="rId6"/>
              <a:stretch/>
            </p:blipFill>
            <p:spPr>
              <a:xfrm>
                <a:off x="3576960" y="2878560"/>
                <a:ext cx="1971360" cy="508320"/>
              </a:xfrm>
              <a:prstGeom prst="rect">
                <a:avLst/>
              </a:prstGeom>
              <a:ln w="12700">
                <a:noFill/>
              </a:ln>
            </p:spPr>
          </p:pic>
          <p:pic>
            <p:nvPicPr>
              <p:cNvPr id="223" name="pasted-image.png" descr=""/>
              <p:cNvPicPr/>
              <p:nvPr/>
            </p:nvPicPr>
            <p:blipFill>
              <a:blip r:embed="rId7"/>
              <a:stretch/>
            </p:blipFill>
            <p:spPr>
              <a:xfrm>
                <a:off x="3391560" y="1809720"/>
                <a:ext cx="1315800" cy="572760"/>
              </a:xfrm>
              <a:prstGeom prst="rect">
                <a:avLst/>
              </a:prstGeom>
              <a:ln w="12700">
                <a:noFill/>
              </a:ln>
            </p:spPr>
          </p:pic>
        </p:grpSp>
      </p:grpSp>
      <p:grpSp>
        <p:nvGrpSpPr>
          <p:cNvPr id="224" name="Group 9"/>
          <p:cNvGrpSpPr/>
          <p:nvPr/>
        </p:nvGrpSpPr>
        <p:grpSpPr>
          <a:xfrm>
            <a:off x="6514200" y="1755000"/>
            <a:ext cx="1829160" cy="2468520"/>
            <a:chOff x="6514200" y="1755000"/>
            <a:chExt cx="1829160" cy="2468520"/>
          </a:xfrm>
        </p:grpSpPr>
        <p:sp>
          <p:nvSpPr>
            <p:cNvPr id="225" name="CustomShape 10"/>
            <p:cNvSpPr/>
            <p:nvPr/>
          </p:nvSpPr>
          <p:spPr>
            <a:xfrm>
              <a:off x="6776640" y="3695400"/>
              <a:ext cx="1079640" cy="52812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35640" rIns="35640" tIns="35640" bIns="35640">
              <a:spAutoFit/>
            </a:bodyPr>
            <a:p>
              <a:pPr algn="ctr">
                <a:lnSpc>
                  <a:spcPct val="100000"/>
                </a:lnSpc>
              </a:pPr>
              <a:r>
                <a:rPr b="1" lang="en-US" sz="1500" spc="-1" strike="noStrike">
                  <a:solidFill>
                    <a:srgbClr val="d1282e"/>
                  </a:solidFill>
                  <a:latin typeface="Arial"/>
                </a:rPr>
                <a:t>Policing/</a:t>
              </a:r>
              <a:endParaRPr b="0" lang="en-US" sz="150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b="1" lang="en-US" sz="1500" spc="-1" strike="noStrike">
                  <a:solidFill>
                    <a:srgbClr val="d1282e"/>
                  </a:solidFill>
                  <a:latin typeface="Arial"/>
                </a:rPr>
                <a:t>sentencing</a:t>
              </a:r>
              <a:endParaRPr b="0" lang="en-US" sz="1500" spc="-1" strike="noStrike">
                <a:latin typeface="Arial"/>
              </a:endParaRPr>
            </a:p>
          </p:txBody>
        </p:sp>
        <p:grpSp>
          <p:nvGrpSpPr>
            <p:cNvPr id="226" name="Group 11"/>
            <p:cNvGrpSpPr/>
            <p:nvPr/>
          </p:nvGrpSpPr>
          <p:grpSpPr>
            <a:xfrm>
              <a:off x="6514200" y="1755000"/>
              <a:ext cx="1829160" cy="1557720"/>
              <a:chOff x="6514200" y="1755000"/>
              <a:chExt cx="1829160" cy="1557720"/>
            </a:xfrm>
          </p:grpSpPr>
          <p:pic>
            <p:nvPicPr>
              <p:cNvPr id="227" name="pasted-image.png" descr=""/>
              <p:cNvPicPr/>
              <p:nvPr/>
            </p:nvPicPr>
            <p:blipFill>
              <a:blip r:embed="rId8"/>
              <a:stretch/>
            </p:blipFill>
            <p:spPr>
              <a:xfrm>
                <a:off x="6773400" y="2746080"/>
                <a:ext cx="1569960" cy="566640"/>
              </a:xfrm>
              <a:prstGeom prst="rect">
                <a:avLst/>
              </a:prstGeom>
              <a:ln w="12700">
                <a:noFill/>
              </a:ln>
            </p:spPr>
          </p:pic>
          <p:pic>
            <p:nvPicPr>
              <p:cNvPr id="228" name="pasted-image.jpg" descr=""/>
              <p:cNvPicPr/>
              <p:nvPr/>
            </p:nvPicPr>
            <p:blipFill>
              <a:blip r:embed="rId9"/>
              <a:stretch/>
            </p:blipFill>
            <p:spPr>
              <a:xfrm>
                <a:off x="6514200" y="1755000"/>
                <a:ext cx="1181160" cy="1181160"/>
              </a:xfrm>
              <a:prstGeom prst="rect">
                <a:avLst/>
              </a:prstGeom>
              <a:ln w="12700">
                <a:noFill/>
              </a:ln>
            </p:spPr>
          </p:pic>
        </p:grpSp>
      </p:grpSp>
      <p:pic>
        <p:nvPicPr>
          <p:cNvPr id="229" name="pasted-image.png" descr=""/>
          <p:cNvPicPr/>
          <p:nvPr/>
        </p:nvPicPr>
        <p:blipFill>
          <a:blip r:embed="rId10"/>
          <a:stretch/>
        </p:blipFill>
        <p:spPr>
          <a:xfrm>
            <a:off x="6928560" y="4569840"/>
            <a:ext cx="1612440" cy="2079000"/>
          </a:xfrm>
          <a:prstGeom prst="rect">
            <a:avLst/>
          </a:prstGeom>
          <a:ln w="12700">
            <a:noFill/>
          </a:ln>
        </p:spPr>
      </p:pic>
      <p:sp>
        <p:nvSpPr>
          <p:cNvPr id="230" name="CustomShape 12"/>
          <p:cNvSpPr/>
          <p:nvPr/>
        </p:nvSpPr>
        <p:spPr>
          <a:xfrm>
            <a:off x="848880" y="4440960"/>
            <a:ext cx="3156840" cy="62028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35640" rIns="35640" tIns="35640" bIns="3564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Search for minority names </a:t>
            </a:r>
            <a:r>
              <a:rPr b="0" lang="en-US" sz="1800" spc="-1" strike="noStrike">
                <a:solidFill>
                  <a:srgbClr val="000000"/>
                </a:solidFill>
                <a:latin typeface="Wingdings"/>
              </a:rPr>
              <a:t>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ads for DUI/arrest records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31" name="CustomShape 13"/>
          <p:cNvSpPr/>
          <p:nvPr/>
        </p:nvSpPr>
        <p:spPr>
          <a:xfrm>
            <a:off x="837360" y="5365080"/>
            <a:ext cx="5142600" cy="62028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35640" rIns="35640" tIns="35640" bIns="3564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Female cookies </a:t>
            </a:r>
            <a:r>
              <a:rPr b="0" lang="en-US" sz="1800" spc="-1" strike="noStrike">
                <a:solidFill>
                  <a:srgbClr val="000000"/>
                </a:solidFill>
                <a:latin typeface="Wingdings"/>
              </a:rPr>
              <a:t>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less freq. shown professional job opening ads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32" name="CustomShape 14"/>
          <p:cNvSpPr/>
          <p:nvPr/>
        </p:nvSpPr>
        <p:spPr>
          <a:xfrm>
            <a:off x="4741200" y="801360"/>
            <a:ext cx="3310920" cy="47844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35640" rIns="35640" tIns="35640" bIns="35640">
            <a:spAutoFit/>
          </a:bodyPr>
          <a:p>
            <a:pPr>
              <a:lnSpc>
                <a:spcPct val="100000"/>
              </a:lnSpc>
            </a:pPr>
            <a:r>
              <a:rPr b="0" lang="en-US" sz="1340" spc="-1" strike="noStrike">
                <a:solidFill>
                  <a:srgbClr val="000000"/>
                </a:solidFill>
                <a:latin typeface="Arial"/>
              </a:rPr>
              <a:t>[Sweeney 2013, Miller 2015, Byrnes 2016, </a:t>
            </a:r>
            <a:endParaRPr b="0" lang="en-US" sz="134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34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en-US" sz="1340" spc="-1" strike="noStrike">
                <a:solidFill>
                  <a:srgbClr val="000000"/>
                </a:solidFill>
                <a:latin typeface="Arial"/>
              </a:rPr>
              <a:t>Rudin 2013, Barry-Jester et al. 2015]</a:t>
            </a:r>
            <a:endParaRPr b="0" lang="en-US" sz="134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23" dur="indefinite" restart="never" nodeType="tmRoot">
          <p:childTnLst>
            <p:seq>
              <p:cTn id="124" dur="indefinite" nodeType="mainSeq">
                <p:childTnLst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nodeType="click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nodeType="click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4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TextShape 1"/>
          <p:cNvSpPr txBox="1"/>
          <p:nvPr/>
        </p:nvSpPr>
        <p:spPr>
          <a:xfrm rot="16200000">
            <a:off x="8227080" y="5885640"/>
            <a:ext cx="13154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fld id="{8080BCAF-9E29-446D-B9F8-868DFBE6B733}" type="slidenum">
              <a:rPr b="1" lang="is-IS" sz="2400" spc="-1" strike="noStrike">
                <a:solidFill>
                  <a:srgbClr val="d1282e"/>
                </a:solidFill>
                <a:latin typeface="Arial"/>
              </a:rPr>
              <a:t>7</a:t>
            </a:fld>
            <a:endParaRPr b="0" lang="en-US" sz="2400" spc="-1" strike="noStrike">
              <a:latin typeface="Times New Roman"/>
            </a:endParaRPr>
          </a:p>
        </p:txBody>
      </p:sp>
      <p:sp>
        <p:nvSpPr>
          <p:cNvPr id="234" name="CustomShape 2"/>
          <p:cNvSpPr/>
          <p:nvPr/>
        </p:nvSpPr>
        <p:spPr>
          <a:xfrm>
            <a:off x="605520" y="1641600"/>
            <a:ext cx="7672680" cy="336348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35640" rIns="35640" tIns="35640" bIns="3564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“</a:t>
            </a:r>
            <a:r>
              <a:rPr b="0" lang="is-IS" sz="2400" spc="-1" strike="noStrike">
                <a:solidFill>
                  <a:srgbClr val="000000"/>
                </a:solidFill>
                <a:latin typeface="Arial"/>
              </a:rPr>
              <a:t>…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a lot remains unknown about how big data-driven decisions may or may not use factors that are proxies for race, sex, or other traits that U.S. laws generally prohibit from being used in a wide range of commercial decisions </a:t>
            </a:r>
            <a:r>
              <a:rPr b="0" lang="is-IS" sz="2400" spc="-1" strike="noStrike">
                <a:solidFill>
                  <a:srgbClr val="000000"/>
                </a:solidFill>
                <a:latin typeface="Arial"/>
              </a:rPr>
              <a:t>…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 What can be done to make sure these products and services–and the companies that use them treat consumers fairly and ethically?”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- FTC Commissioner Julie Brill [2015]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235" name="Picture 3" descr=""/>
          <p:cNvPicPr/>
          <p:nvPr/>
        </p:nvPicPr>
        <p:blipFill>
          <a:blip r:embed="rId1"/>
          <a:stretch/>
        </p:blipFill>
        <p:spPr>
          <a:xfrm>
            <a:off x="6517080" y="4251240"/>
            <a:ext cx="2061000" cy="2061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TextShape 1"/>
          <p:cNvSpPr txBox="1"/>
          <p:nvPr/>
        </p:nvSpPr>
        <p:spPr>
          <a:xfrm>
            <a:off x="457200" y="152640"/>
            <a:ext cx="5790960" cy="13712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>
              <a:lnSpc>
                <a:spcPct val="100000"/>
              </a:lnSpc>
            </a:pPr>
            <a:r>
              <a:rPr b="0" lang="en-US" sz="3600" spc="-60" strike="noStrike" cap="all">
                <a:solidFill>
                  <a:srgbClr val="d1282e"/>
                </a:solidFill>
                <a:latin typeface="Arial Black"/>
              </a:rPr>
              <a:t>Olympic Medals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7" name="TextShape 2"/>
          <p:cNvSpPr txBox="1"/>
          <p:nvPr/>
        </p:nvSpPr>
        <p:spPr>
          <a:xfrm rot="16200000">
            <a:off x="8227080" y="5885640"/>
            <a:ext cx="13154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fld id="{D92B83BF-AFF3-4555-B0D3-E11762CF5271}" type="slidenum">
              <a:rPr b="1" lang="en-US" sz="2400" spc="-1" strike="noStrike">
                <a:solidFill>
                  <a:srgbClr val="d1282e"/>
                </a:solidFill>
                <a:latin typeface="Arial"/>
              </a:rPr>
              <a:t>7</a:t>
            </a:fld>
            <a:endParaRPr b="0" lang="en-US" sz="2400" spc="-1" strike="noStrike">
              <a:latin typeface="Times New Roman"/>
            </a:endParaRPr>
          </a:p>
        </p:txBody>
      </p:sp>
      <p:pic>
        <p:nvPicPr>
          <p:cNvPr id="238" name="Picture 8" descr=""/>
          <p:cNvPicPr/>
          <p:nvPr/>
        </p:nvPicPr>
        <p:blipFill>
          <a:blip r:embed="rId1"/>
          <a:stretch/>
        </p:blipFill>
        <p:spPr>
          <a:xfrm>
            <a:off x="0" y="1460520"/>
            <a:ext cx="9001440" cy="4807800"/>
          </a:xfrm>
          <a:prstGeom prst="rect">
            <a:avLst/>
          </a:prstGeom>
          <a:ln w="0">
            <a:noFill/>
          </a:ln>
        </p:spPr>
      </p:pic>
      <p:sp>
        <p:nvSpPr>
          <p:cNvPr id="239" name="CustomShape 3"/>
          <p:cNvSpPr/>
          <p:nvPr/>
        </p:nvSpPr>
        <p:spPr>
          <a:xfrm>
            <a:off x="208440" y="6496920"/>
            <a:ext cx="8389800" cy="30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https://www.nytimes.com/interactive/2016/08/08/sports/olympics/history-olympic-dominance-charts.html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Essential.thmx</Template>
  <TotalTime>14851</TotalTime>
  <Application>LibreOffice/7.0.4.2$Linux_X86_64 LibreOffice_project/00$Build-2</Application>
  <AppVersion>15.0000</AppVersion>
  <Words>4203</Words>
  <Paragraphs>880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2013-03-05T15:39:19Z</dcterms:created>
  <dc:creator>John Dickerson</dc:creator>
  <dc:description/>
  <dc:language>en-US</dc:language>
  <cp:lastModifiedBy/>
  <cp:lastPrinted>2019-08-29T19:55:04Z</cp:lastPrinted>
  <dcterms:modified xsi:type="dcterms:W3CDTF">2021-01-27T18:30:04Z</dcterms:modified>
  <cp:revision>1874</cp:revision>
  <dc:subject/>
  <dc:title>Kidney Exchange at CMU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25</vt:i4>
  </property>
  <property fmtid="{D5CDD505-2E9C-101B-9397-08002B2CF9AE}" pid="3" name="PresentationFormat">
    <vt:lpwstr>On-screen Show (4:3)</vt:lpwstr>
  </property>
  <property fmtid="{D5CDD505-2E9C-101B-9397-08002B2CF9AE}" pid="4" name="Slides">
    <vt:i4>57</vt:i4>
  </property>
</Properties>
</file>